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25" r:id="rId1"/>
  </p:sldMasterIdLst>
  <p:notesMasterIdLst>
    <p:notesMasterId r:id="rId25"/>
  </p:notesMasterIdLst>
  <p:sldIdLst>
    <p:sldId id="280" r:id="rId2"/>
    <p:sldId id="259" r:id="rId3"/>
    <p:sldId id="257" r:id="rId4"/>
    <p:sldId id="262" r:id="rId5"/>
    <p:sldId id="264" r:id="rId6"/>
    <p:sldId id="260" r:id="rId7"/>
    <p:sldId id="281" r:id="rId8"/>
    <p:sldId id="276" r:id="rId9"/>
    <p:sldId id="261" r:id="rId10"/>
    <p:sldId id="266" r:id="rId11"/>
    <p:sldId id="282" r:id="rId12"/>
    <p:sldId id="283" r:id="rId13"/>
    <p:sldId id="267" r:id="rId14"/>
    <p:sldId id="272" r:id="rId15"/>
    <p:sldId id="269" r:id="rId16"/>
    <p:sldId id="270" r:id="rId17"/>
    <p:sldId id="271" r:id="rId18"/>
    <p:sldId id="284" r:id="rId19"/>
    <p:sldId id="273" r:id="rId20"/>
    <p:sldId id="285" r:id="rId21"/>
    <p:sldId id="286" r:id="rId22"/>
    <p:sldId id="278" r:id="rId23"/>
    <p:sldId id="27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C08D60"/>
    <a:srgbClr val="F4E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AD75E9-356F-4EDD-A667-91328A9ADEBE}" type="doc">
      <dgm:prSet loTypeId="urn:microsoft.com/office/officeart/2009/3/layout/FramedTextPicture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3DFC47-C3B1-4F68-8228-007D4CD8309A}">
      <dgm:prSet phldrT="[Metin]" custT="1"/>
      <dgm:spPr/>
      <dgm:t>
        <a:bodyPr/>
        <a:lstStyle/>
        <a:p>
          <a:pPr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tr-TR" sz="4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Hobo Std" panose="020B0803040709020204" pitchFamily="34" charset="0"/>
            </a:rPr>
            <a:t>AMACI: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tr-TR" sz="3200" b="1" dirty="0">
              <a:solidFill>
                <a:schemeClr val="tx1"/>
              </a:solidFill>
            </a:rPr>
            <a:t>Ortaokul/Ortaöğretim öğrencileri arasındaki anlaşmazlıkların şiddet/çatışma eylemine dönmeden kendi akranları arasından seçilen arabulucu veya uzlaştırıcılar sayesinde barış ile çözülmesini sağlamaktır. </a:t>
          </a:r>
          <a:endParaRPr lang="en-US" sz="3200" b="1" dirty="0">
            <a:solidFill>
              <a:schemeClr val="tx1"/>
            </a:solidFill>
          </a:endParaRPr>
        </a:p>
      </dgm:t>
    </dgm:pt>
    <dgm:pt modelId="{F5FED0C9-DC48-4B60-BB1F-A41FE6E6F2CB}" type="parTrans" cxnId="{AEEFC28D-3AA8-4261-8513-3D19738E0971}">
      <dgm:prSet/>
      <dgm:spPr/>
      <dgm:t>
        <a:bodyPr/>
        <a:lstStyle/>
        <a:p>
          <a:endParaRPr lang="en-US"/>
        </a:p>
      </dgm:t>
    </dgm:pt>
    <dgm:pt modelId="{77FEA331-B19E-4DEF-9E4F-94A097FFDAC3}" type="sibTrans" cxnId="{AEEFC28D-3AA8-4261-8513-3D19738E0971}">
      <dgm:prSet/>
      <dgm:spPr/>
      <dgm:t>
        <a:bodyPr/>
        <a:lstStyle/>
        <a:p>
          <a:endParaRPr lang="en-US"/>
        </a:p>
      </dgm:t>
    </dgm:pt>
    <dgm:pt modelId="{6D199768-3BA2-479F-9BE4-EF9E866BFBE4}" type="pres">
      <dgm:prSet presAssocID="{53AD75E9-356F-4EDD-A667-91328A9ADEBE}" presName="Name0" presStyleCnt="0">
        <dgm:presLayoutVars>
          <dgm:chMax/>
          <dgm:chPref/>
          <dgm:dir/>
        </dgm:presLayoutVars>
      </dgm:prSet>
      <dgm:spPr/>
    </dgm:pt>
    <dgm:pt modelId="{F12BB084-FDDF-4B1F-9FC2-576F2C9D3459}" type="pres">
      <dgm:prSet presAssocID="{463DFC47-C3B1-4F68-8228-007D4CD8309A}" presName="composite" presStyleCnt="0">
        <dgm:presLayoutVars>
          <dgm:chMax/>
          <dgm:chPref/>
        </dgm:presLayoutVars>
      </dgm:prSet>
      <dgm:spPr/>
    </dgm:pt>
    <dgm:pt modelId="{702BC941-44D3-4EAD-B293-C982C09CDDE3}" type="pres">
      <dgm:prSet presAssocID="{463DFC47-C3B1-4F68-8228-007D4CD8309A}" presName="Image" presStyleLbl="bgImgPlace1" presStyleIdx="0" presStyleCnt="1" custScaleX="63349" custScaleY="92069" custLinFactNeighborX="-32965" custLinFactNeighborY="2125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gm:spPr>
    </dgm:pt>
    <dgm:pt modelId="{1061EDBD-C8A3-40E3-B057-6369D167EB4C}" type="pres">
      <dgm:prSet presAssocID="{463DFC47-C3B1-4F68-8228-007D4CD8309A}" presName="ParentText" presStyleLbl="revTx" presStyleIdx="0" presStyleCnt="1" custScaleX="276650" custScaleY="228744" custLinFactNeighborX="16018" custLinFactNeighborY="-2793">
        <dgm:presLayoutVars>
          <dgm:chMax val="0"/>
          <dgm:chPref val="0"/>
          <dgm:bulletEnabled val="1"/>
        </dgm:presLayoutVars>
      </dgm:prSet>
      <dgm:spPr/>
    </dgm:pt>
    <dgm:pt modelId="{8C882B4C-0823-4D88-8403-6E6EF5DDE031}" type="pres">
      <dgm:prSet presAssocID="{463DFC47-C3B1-4F68-8228-007D4CD8309A}" presName="tlFrame" presStyleLbl="node1" presStyleIdx="0" presStyleCnt="4" custLinFactX="-100000" custLinFactY="-61979" custLinFactNeighborX="-125236" custLinFactNeighborY="-100000"/>
      <dgm:spPr/>
    </dgm:pt>
    <dgm:pt modelId="{497743F5-8CD5-4E59-88C8-4FE7D3750919}" type="pres">
      <dgm:prSet presAssocID="{463DFC47-C3B1-4F68-8228-007D4CD8309A}" presName="trFrame" presStyleLbl="node1" presStyleIdx="1" presStyleCnt="4" custLinFactX="132506" custLinFactY="-53878" custLinFactNeighborX="200000" custLinFactNeighborY="-100000"/>
      <dgm:spPr/>
    </dgm:pt>
    <dgm:pt modelId="{5D2C1E23-0D6A-4129-942C-E7F8C7E7C43B}" type="pres">
      <dgm:prSet presAssocID="{463DFC47-C3B1-4F68-8228-007D4CD8309A}" presName="blFrame" presStyleLbl="node1" presStyleIdx="2" presStyleCnt="4" custLinFactX="-100000" custLinFactNeighborX="-140233" custLinFactNeighborY="87429"/>
      <dgm:spPr/>
    </dgm:pt>
    <dgm:pt modelId="{EE30CC59-B6EC-4A65-A1B0-5D4BD39951E5}" type="pres">
      <dgm:prSet presAssocID="{463DFC47-C3B1-4F68-8228-007D4CD8309A}" presName="brFrame" presStyleLbl="node1" presStyleIdx="3" presStyleCnt="4" custLinFactX="192248" custLinFactNeighborX="200000" custLinFactNeighborY="90277"/>
      <dgm:spPr/>
    </dgm:pt>
  </dgm:ptLst>
  <dgm:cxnLst>
    <dgm:cxn modelId="{4A0E8E73-190D-45C8-8D73-194F48B91349}" type="presOf" srcId="{53AD75E9-356F-4EDD-A667-91328A9ADEBE}" destId="{6D199768-3BA2-479F-9BE4-EF9E866BFBE4}" srcOrd="0" destOrd="0" presId="urn:microsoft.com/office/officeart/2009/3/layout/FramedTextPicture"/>
    <dgm:cxn modelId="{AEEFC28D-3AA8-4261-8513-3D19738E0971}" srcId="{53AD75E9-356F-4EDD-A667-91328A9ADEBE}" destId="{463DFC47-C3B1-4F68-8228-007D4CD8309A}" srcOrd="0" destOrd="0" parTransId="{F5FED0C9-DC48-4B60-BB1F-A41FE6E6F2CB}" sibTransId="{77FEA331-B19E-4DEF-9E4F-94A097FFDAC3}"/>
    <dgm:cxn modelId="{D26745EB-9C3C-4AF8-AC00-E05D4E3F7A58}" type="presOf" srcId="{463DFC47-C3B1-4F68-8228-007D4CD8309A}" destId="{1061EDBD-C8A3-40E3-B057-6369D167EB4C}" srcOrd="0" destOrd="0" presId="urn:microsoft.com/office/officeart/2009/3/layout/FramedTextPicture"/>
    <dgm:cxn modelId="{553A7674-6D0C-4079-BEB2-F1D47DC2774D}" type="presParOf" srcId="{6D199768-3BA2-479F-9BE4-EF9E866BFBE4}" destId="{F12BB084-FDDF-4B1F-9FC2-576F2C9D3459}" srcOrd="0" destOrd="0" presId="urn:microsoft.com/office/officeart/2009/3/layout/FramedTextPicture"/>
    <dgm:cxn modelId="{29E572F3-6831-458F-97D3-246CD4DBDDCE}" type="presParOf" srcId="{F12BB084-FDDF-4B1F-9FC2-576F2C9D3459}" destId="{702BC941-44D3-4EAD-B293-C982C09CDDE3}" srcOrd="0" destOrd="0" presId="urn:microsoft.com/office/officeart/2009/3/layout/FramedTextPicture"/>
    <dgm:cxn modelId="{9CFC716F-D576-4B80-93DC-49C6D393F3CC}" type="presParOf" srcId="{F12BB084-FDDF-4B1F-9FC2-576F2C9D3459}" destId="{1061EDBD-C8A3-40E3-B057-6369D167EB4C}" srcOrd="1" destOrd="0" presId="urn:microsoft.com/office/officeart/2009/3/layout/FramedTextPicture"/>
    <dgm:cxn modelId="{E0449BF0-D800-488D-A3A7-B2DD65B53E9C}" type="presParOf" srcId="{F12BB084-FDDF-4B1F-9FC2-576F2C9D3459}" destId="{8C882B4C-0823-4D88-8403-6E6EF5DDE031}" srcOrd="2" destOrd="0" presId="urn:microsoft.com/office/officeart/2009/3/layout/FramedTextPicture"/>
    <dgm:cxn modelId="{FD239673-2991-4CC1-94C7-F1BAF2085658}" type="presParOf" srcId="{F12BB084-FDDF-4B1F-9FC2-576F2C9D3459}" destId="{497743F5-8CD5-4E59-88C8-4FE7D3750919}" srcOrd="3" destOrd="0" presId="urn:microsoft.com/office/officeart/2009/3/layout/FramedTextPicture"/>
    <dgm:cxn modelId="{5B5C81B6-BE70-47AF-8750-D1782B69447F}" type="presParOf" srcId="{F12BB084-FDDF-4B1F-9FC2-576F2C9D3459}" destId="{5D2C1E23-0D6A-4129-942C-E7F8C7E7C43B}" srcOrd="4" destOrd="0" presId="urn:microsoft.com/office/officeart/2009/3/layout/FramedTextPicture"/>
    <dgm:cxn modelId="{104DE1A0-6FE3-40EE-BBF1-88F63909EB02}" type="presParOf" srcId="{F12BB084-FDDF-4B1F-9FC2-576F2C9D3459}" destId="{EE30CC59-B6EC-4A65-A1B0-5D4BD39951E5}" srcOrd="5" destOrd="0" presId="urn:microsoft.com/office/officeart/2009/3/layout/FramedTextPicture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C1C863-7294-47C0-AF3A-2AFC6A535526}" type="doc">
      <dgm:prSet loTypeId="urn:microsoft.com/office/officeart/2005/8/layout/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9236C1D-9260-43CF-BC79-083694EBCA63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r-TR" sz="2800" b="1" noProof="0" dirty="0">
              <a:solidFill>
                <a:schemeClr val="accent6">
                  <a:lumMod val="50000"/>
                </a:schemeClr>
              </a:solidFill>
            </a:rPr>
            <a:t>Gençlerin</a:t>
          </a:r>
          <a:r>
            <a:rPr lang="en-US" sz="28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tr-TR" sz="2800" b="1" noProof="0" dirty="0">
              <a:solidFill>
                <a:schemeClr val="accent6">
                  <a:lumMod val="50000"/>
                </a:schemeClr>
              </a:solidFill>
            </a:rPr>
            <a:t>kişisel ve sosyal gelişimlerinin desteklenmesi, potansiyellerini ortaya çıkartabilecek </a:t>
          </a:r>
          <a:r>
            <a:rPr lang="en-US" sz="28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tr-TR" sz="2800" b="1" noProof="0" dirty="0">
              <a:solidFill>
                <a:schemeClr val="accent6">
                  <a:lumMod val="50000"/>
                </a:schemeClr>
              </a:solidFill>
            </a:rPr>
            <a:t>imkânların sunulması.</a:t>
          </a:r>
          <a:endParaRPr lang="tr-TR" sz="2800" b="1" dirty="0">
            <a:solidFill>
              <a:schemeClr val="accent6">
                <a:lumMod val="50000"/>
              </a:schemeClr>
            </a:solidFill>
          </a:endParaRPr>
        </a:p>
      </dgm:t>
    </dgm:pt>
    <dgm:pt modelId="{AC1F24E1-C781-4C4A-95FA-C4D419DBDD46}" type="parTrans" cxnId="{24ECA788-F744-406C-8ED1-C3056E1CB604}">
      <dgm:prSet/>
      <dgm:spPr/>
      <dgm:t>
        <a:bodyPr/>
        <a:lstStyle/>
        <a:p>
          <a:endParaRPr lang="en-US"/>
        </a:p>
      </dgm:t>
    </dgm:pt>
    <dgm:pt modelId="{AEE3B7AE-262A-49BD-863F-ECF67CABD2FE}" type="sibTrans" cxnId="{24ECA788-F744-406C-8ED1-C3056E1CB604}">
      <dgm:prSet/>
      <dgm:spPr/>
      <dgm:t>
        <a:bodyPr/>
        <a:lstStyle/>
        <a:p>
          <a:endParaRPr lang="en-US"/>
        </a:p>
      </dgm:t>
    </dgm:pt>
    <dgm:pt modelId="{ECC5C85F-8317-429C-8A5B-2293F38016AB}">
      <dgm:prSet custT="1"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tr-TR" sz="2800" b="1" dirty="0"/>
            <a:t>Ortak paydada çalışmaları için gençlerin teşvik edilmesi</a:t>
          </a:r>
          <a:r>
            <a:rPr lang="tr-TR" sz="2800" b="1" dirty="0">
              <a:effectLst/>
              <a:latin typeface="Adobe Garamond Pro" panose="02020502060506020403" pitchFamily="18" charset="-94"/>
            </a:rPr>
            <a:t>.</a:t>
          </a:r>
        </a:p>
      </dgm:t>
    </dgm:pt>
    <dgm:pt modelId="{3E7A1006-4D2E-4BD1-8EE3-345BD0FC6BA4}" type="parTrans" cxnId="{E36BF61A-7328-4006-A596-00AF093E838B}">
      <dgm:prSet/>
      <dgm:spPr/>
      <dgm:t>
        <a:bodyPr/>
        <a:lstStyle/>
        <a:p>
          <a:endParaRPr lang="en-US"/>
        </a:p>
      </dgm:t>
    </dgm:pt>
    <dgm:pt modelId="{AD63349D-0596-4FC2-BB9D-DDA5688124C9}" type="sibTrans" cxnId="{E36BF61A-7328-4006-A596-00AF093E838B}">
      <dgm:prSet/>
      <dgm:spPr/>
      <dgm:t>
        <a:bodyPr/>
        <a:lstStyle/>
        <a:p>
          <a:endParaRPr lang="en-US"/>
        </a:p>
      </dgm:t>
    </dgm:pt>
    <dgm:pt modelId="{205D6AB0-906D-463D-93A3-EB5B16C883F7}">
      <dgm:prSet custT="1"/>
      <dgm:spPr>
        <a:solidFill>
          <a:srgbClr val="00B050"/>
        </a:solidFill>
      </dgm:spPr>
      <dgm:t>
        <a:bodyPr/>
        <a:lstStyle/>
        <a:p>
          <a:r>
            <a:rPr lang="tr-TR" sz="2800" b="1" dirty="0"/>
            <a:t>Demokratik yaşama gençlerin katılımının teşvik edilmesi, aktif vatandaşlık ile ilgili farkındalıklarının teşvik edilmesidir</a:t>
          </a:r>
          <a:endParaRPr lang="tr-TR" sz="2800" b="1" dirty="0">
            <a:effectLst/>
            <a:latin typeface="Adobe Garamond Pro" panose="02020502060506020403" pitchFamily="18" charset="-94"/>
          </a:endParaRPr>
        </a:p>
      </dgm:t>
    </dgm:pt>
    <dgm:pt modelId="{723A8B6C-C262-407A-B692-2C5C776902A6}" type="parTrans" cxnId="{442E1393-8E17-4C51-818B-2B6CDB1ECB8E}">
      <dgm:prSet/>
      <dgm:spPr/>
      <dgm:t>
        <a:bodyPr/>
        <a:lstStyle/>
        <a:p>
          <a:endParaRPr lang="en-US"/>
        </a:p>
      </dgm:t>
    </dgm:pt>
    <dgm:pt modelId="{E17EF827-3AA5-470A-A4BA-6B058E9BD3AA}" type="sibTrans" cxnId="{442E1393-8E17-4C51-818B-2B6CDB1ECB8E}">
      <dgm:prSet/>
      <dgm:spPr/>
      <dgm:t>
        <a:bodyPr/>
        <a:lstStyle/>
        <a:p>
          <a:endParaRPr lang="en-US"/>
        </a:p>
      </dgm:t>
    </dgm:pt>
    <dgm:pt modelId="{50CFB740-D24B-4899-9523-451BEEE5403D}" type="pres">
      <dgm:prSet presAssocID="{07C1C863-7294-47C0-AF3A-2AFC6A535526}" presName="linear" presStyleCnt="0">
        <dgm:presLayoutVars>
          <dgm:dir/>
          <dgm:animLvl val="lvl"/>
          <dgm:resizeHandles val="exact"/>
        </dgm:presLayoutVars>
      </dgm:prSet>
      <dgm:spPr/>
    </dgm:pt>
    <dgm:pt modelId="{E92C9F96-04F7-40EE-9F52-256A61249A81}" type="pres">
      <dgm:prSet presAssocID="{C9236C1D-9260-43CF-BC79-083694EBCA63}" presName="parentLin" presStyleCnt="0"/>
      <dgm:spPr/>
    </dgm:pt>
    <dgm:pt modelId="{D8A59BD2-8262-4E65-A3D1-9EBDDC398EB8}" type="pres">
      <dgm:prSet presAssocID="{C9236C1D-9260-43CF-BC79-083694EBCA63}" presName="parentLeftMargin" presStyleLbl="node1" presStyleIdx="0" presStyleCnt="3"/>
      <dgm:spPr/>
    </dgm:pt>
    <dgm:pt modelId="{77BE5F07-FAC9-4252-BEC8-6EDF7BA0A284}" type="pres">
      <dgm:prSet presAssocID="{C9236C1D-9260-43CF-BC79-083694EBCA63}" presName="parentText" presStyleLbl="node1" presStyleIdx="0" presStyleCnt="3" custScaleX="134609" custScaleY="243902">
        <dgm:presLayoutVars>
          <dgm:chMax val="0"/>
          <dgm:bulletEnabled val="1"/>
        </dgm:presLayoutVars>
      </dgm:prSet>
      <dgm:spPr/>
    </dgm:pt>
    <dgm:pt modelId="{BF3B1BAF-A75E-40E4-AE53-80562280C911}" type="pres">
      <dgm:prSet presAssocID="{C9236C1D-9260-43CF-BC79-083694EBCA63}" presName="negativeSpace" presStyleCnt="0"/>
      <dgm:spPr/>
    </dgm:pt>
    <dgm:pt modelId="{0F81DE3D-F519-4FF2-A028-3AAFA62856F9}" type="pres">
      <dgm:prSet presAssocID="{C9236C1D-9260-43CF-BC79-083694EBCA63}" presName="childText" presStyleLbl="conFgAcc1" presStyleIdx="0" presStyleCnt="3">
        <dgm:presLayoutVars>
          <dgm:bulletEnabled val="1"/>
        </dgm:presLayoutVars>
      </dgm:prSet>
      <dgm:spPr/>
    </dgm:pt>
    <dgm:pt modelId="{77338156-2BD5-43B1-BF04-3425F5EDC278}" type="pres">
      <dgm:prSet presAssocID="{AEE3B7AE-262A-49BD-863F-ECF67CABD2FE}" presName="spaceBetweenRectangles" presStyleCnt="0"/>
      <dgm:spPr/>
    </dgm:pt>
    <dgm:pt modelId="{778E9658-E306-44F1-A3BB-6FFD8120B959}" type="pres">
      <dgm:prSet presAssocID="{ECC5C85F-8317-429C-8A5B-2293F38016AB}" presName="parentLin" presStyleCnt="0"/>
      <dgm:spPr/>
    </dgm:pt>
    <dgm:pt modelId="{2AF85DD8-2833-4A92-A05A-2E521136F40D}" type="pres">
      <dgm:prSet presAssocID="{ECC5C85F-8317-429C-8A5B-2293F38016AB}" presName="parentLeftMargin" presStyleLbl="node1" presStyleIdx="0" presStyleCnt="3"/>
      <dgm:spPr/>
    </dgm:pt>
    <dgm:pt modelId="{C8E7D2E6-154E-47A7-AFD6-AC714B38F9B5}" type="pres">
      <dgm:prSet presAssocID="{ECC5C85F-8317-429C-8A5B-2293F38016AB}" presName="parentText" presStyleLbl="node1" presStyleIdx="1" presStyleCnt="3" custScaleX="134609" custScaleY="243903">
        <dgm:presLayoutVars>
          <dgm:chMax val="0"/>
          <dgm:bulletEnabled val="1"/>
        </dgm:presLayoutVars>
      </dgm:prSet>
      <dgm:spPr/>
    </dgm:pt>
    <dgm:pt modelId="{AEA7ADBE-ED8E-4DF1-9321-A6FB22693236}" type="pres">
      <dgm:prSet presAssocID="{ECC5C85F-8317-429C-8A5B-2293F38016AB}" presName="negativeSpace" presStyleCnt="0"/>
      <dgm:spPr/>
    </dgm:pt>
    <dgm:pt modelId="{5BEC7118-2E4D-417C-B6AD-9859472FAD39}" type="pres">
      <dgm:prSet presAssocID="{ECC5C85F-8317-429C-8A5B-2293F38016AB}" presName="childText" presStyleLbl="conFgAcc1" presStyleIdx="1" presStyleCnt="3">
        <dgm:presLayoutVars>
          <dgm:bulletEnabled val="1"/>
        </dgm:presLayoutVars>
      </dgm:prSet>
      <dgm:spPr/>
    </dgm:pt>
    <dgm:pt modelId="{25739059-2D75-4190-A8C2-642CC9551E06}" type="pres">
      <dgm:prSet presAssocID="{AD63349D-0596-4FC2-BB9D-DDA5688124C9}" presName="spaceBetweenRectangles" presStyleCnt="0"/>
      <dgm:spPr/>
    </dgm:pt>
    <dgm:pt modelId="{998D5B2F-DACB-402F-A7E8-4AF8D350FE65}" type="pres">
      <dgm:prSet presAssocID="{205D6AB0-906D-463D-93A3-EB5B16C883F7}" presName="parentLin" presStyleCnt="0"/>
      <dgm:spPr/>
    </dgm:pt>
    <dgm:pt modelId="{1DFF39C9-A002-46D4-BE00-21F429270901}" type="pres">
      <dgm:prSet presAssocID="{205D6AB0-906D-463D-93A3-EB5B16C883F7}" presName="parentLeftMargin" presStyleLbl="node1" presStyleIdx="1" presStyleCnt="3"/>
      <dgm:spPr/>
    </dgm:pt>
    <dgm:pt modelId="{E088E8DC-43DF-4A68-8500-9E237703514B}" type="pres">
      <dgm:prSet presAssocID="{205D6AB0-906D-463D-93A3-EB5B16C883F7}" presName="parentText" presStyleLbl="node1" presStyleIdx="2" presStyleCnt="3" custScaleX="134609" custScaleY="243902" custLinFactNeighborX="-3446" custLinFactNeighborY="2200">
        <dgm:presLayoutVars>
          <dgm:chMax val="0"/>
          <dgm:bulletEnabled val="1"/>
        </dgm:presLayoutVars>
      </dgm:prSet>
      <dgm:spPr/>
    </dgm:pt>
    <dgm:pt modelId="{B27136DC-5A7C-469C-BC9F-3D88FDD6A9C5}" type="pres">
      <dgm:prSet presAssocID="{205D6AB0-906D-463D-93A3-EB5B16C883F7}" presName="negativeSpace" presStyleCnt="0"/>
      <dgm:spPr/>
    </dgm:pt>
    <dgm:pt modelId="{B05C3607-1934-4556-9C57-8729748FB58A}" type="pres">
      <dgm:prSet presAssocID="{205D6AB0-906D-463D-93A3-EB5B16C883F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4689B18-1A97-4089-977E-2DC53FF81048}" type="presOf" srcId="{07C1C863-7294-47C0-AF3A-2AFC6A535526}" destId="{50CFB740-D24B-4899-9523-451BEEE5403D}" srcOrd="0" destOrd="0" presId="urn:microsoft.com/office/officeart/2005/8/layout/list1"/>
    <dgm:cxn modelId="{E36BF61A-7328-4006-A596-00AF093E838B}" srcId="{07C1C863-7294-47C0-AF3A-2AFC6A535526}" destId="{ECC5C85F-8317-429C-8A5B-2293F38016AB}" srcOrd="1" destOrd="0" parTransId="{3E7A1006-4D2E-4BD1-8EE3-345BD0FC6BA4}" sibTransId="{AD63349D-0596-4FC2-BB9D-DDA5688124C9}"/>
    <dgm:cxn modelId="{AE35FE1F-867A-410B-965D-FFA50123DCB1}" type="presOf" srcId="{ECC5C85F-8317-429C-8A5B-2293F38016AB}" destId="{2AF85DD8-2833-4A92-A05A-2E521136F40D}" srcOrd="0" destOrd="0" presId="urn:microsoft.com/office/officeart/2005/8/layout/list1"/>
    <dgm:cxn modelId="{4D22E536-9AB1-41A2-B529-6C00F388E8C7}" type="presOf" srcId="{C9236C1D-9260-43CF-BC79-083694EBCA63}" destId="{D8A59BD2-8262-4E65-A3D1-9EBDDC398EB8}" srcOrd="0" destOrd="0" presId="urn:microsoft.com/office/officeart/2005/8/layout/list1"/>
    <dgm:cxn modelId="{238E6845-72EE-4113-9EEC-06740E1ECC8A}" type="presOf" srcId="{205D6AB0-906D-463D-93A3-EB5B16C883F7}" destId="{E088E8DC-43DF-4A68-8500-9E237703514B}" srcOrd="1" destOrd="0" presId="urn:microsoft.com/office/officeart/2005/8/layout/list1"/>
    <dgm:cxn modelId="{CC958877-1471-4C68-90E8-EA6D3A51E35F}" type="presOf" srcId="{205D6AB0-906D-463D-93A3-EB5B16C883F7}" destId="{1DFF39C9-A002-46D4-BE00-21F429270901}" srcOrd="0" destOrd="0" presId="urn:microsoft.com/office/officeart/2005/8/layout/list1"/>
    <dgm:cxn modelId="{24ECA788-F744-406C-8ED1-C3056E1CB604}" srcId="{07C1C863-7294-47C0-AF3A-2AFC6A535526}" destId="{C9236C1D-9260-43CF-BC79-083694EBCA63}" srcOrd="0" destOrd="0" parTransId="{AC1F24E1-C781-4C4A-95FA-C4D419DBDD46}" sibTransId="{AEE3B7AE-262A-49BD-863F-ECF67CABD2FE}"/>
    <dgm:cxn modelId="{DECC098E-5674-4E92-9009-C9C5BF8803FE}" type="presOf" srcId="{C9236C1D-9260-43CF-BC79-083694EBCA63}" destId="{77BE5F07-FAC9-4252-BEC8-6EDF7BA0A284}" srcOrd="1" destOrd="0" presId="urn:microsoft.com/office/officeart/2005/8/layout/list1"/>
    <dgm:cxn modelId="{442E1393-8E17-4C51-818B-2B6CDB1ECB8E}" srcId="{07C1C863-7294-47C0-AF3A-2AFC6A535526}" destId="{205D6AB0-906D-463D-93A3-EB5B16C883F7}" srcOrd="2" destOrd="0" parTransId="{723A8B6C-C262-407A-B692-2C5C776902A6}" sibTransId="{E17EF827-3AA5-470A-A4BA-6B058E9BD3AA}"/>
    <dgm:cxn modelId="{0CAD6FFD-E527-4744-8C7C-5298225B3C3A}" type="presOf" srcId="{ECC5C85F-8317-429C-8A5B-2293F38016AB}" destId="{C8E7D2E6-154E-47A7-AFD6-AC714B38F9B5}" srcOrd="1" destOrd="0" presId="urn:microsoft.com/office/officeart/2005/8/layout/list1"/>
    <dgm:cxn modelId="{C5BE0312-82E6-48F9-9854-500318BDE934}" type="presParOf" srcId="{50CFB740-D24B-4899-9523-451BEEE5403D}" destId="{E92C9F96-04F7-40EE-9F52-256A61249A81}" srcOrd="0" destOrd="0" presId="urn:microsoft.com/office/officeart/2005/8/layout/list1"/>
    <dgm:cxn modelId="{4D0EC336-A20E-4DDD-AB3C-057BBFDE74C6}" type="presParOf" srcId="{E92C9F96-04F7-40EE-9F52-256A61249A81}" destId="{D8A59BD2-8262-4E65-A3D1-9EBDDC398EB8}" srcOrd="0" destOrd="0" presId="urn:microsoft.com/office/officeart/2005/8/layout/list1"/>
    <dgm:cxn modelId="{AC71A8AF-F6C9-45AC-BF1B-45E9164757FE}" type="presParOf" srcId="{E92C9F96-04F7-40EE-9F52-256A61249A81}" destId="{77BE5F07-FAC9-4252-BEC8-6EDF7BA0A284}" srcOrd="1" destOrd="0" presId="urn:microsoft.com/office/officeart/2005/8/layout/list1"/>
    <dgm:cxn modelId="{67A393CE-33BB-436F-B0B9-6CFCBF51A2EC}" type="presParOf" srcId="{50CFB740-D24B-4899-9523-451BEEE5403D}" destId="{BF3B1BAF-A75E-40E4-AE53-80562280C911}" srcOrd="1" destOrd="0" presId="urn:microsoft.com/office/officeart/2005/8/layout/list1"/>
    <dgm:cxn modelId="{E4187465-AA28-4D9C-98CA-318D7D4A0867}" type="presParOf" srcId="{50CFB740-D24B-4899-9523-451BEEE5403D}" destId="{0F81DE3D-F519-4FF2-A028-3AAFA62856F9}" srcOrd="2" destOrd="0" presId="urn:microsoft.com/office/officeart/2005/8/layout/list1"/>
    <dgm:cxn modelId="{401F9E3C-3B4D-4F55-99F7-E74A9B92E15F}" type="presParOf" srcId="{50CFB740-D24B-4899-9523-451BEEE5403D}" destId="{77338156-2BD5-43B1-BF04-3425F5EDC278}" srcOrd="3" destOrd="0" presId="urn:microsoft.com/office/officeart/2005/8/layout/list1"/>
    <dgm:cxn modelId="{64EA9459-58E6-434D-9456-63723A2F222A}" type="presParOf" srcId="{50CFB740-D24B-4899-9523-451BEEE5403D}" destId="{778E9658-E306-44F1-A3BB-6FFD8120B959}" srcOrd="4" destOrd="0" presId="urn:microsoft.com/office/officeart/2005/8/layout/list1"/>
    <dgm:cxn modelId="{2A9D5E4D-B212-4D40-B50D-FDC57E471F5D}" type="presParOf" srcId="{778E9658-E306-44F1-A3BB-6FFD8120B959}" destId="{2AF85DD8-2833-4A92-A05A-2E521136F40D}" srcOrd="0" destOrd="0" presId="urn:microsoft.com/office/officeart/2005/8/layout/list1"/>
    <dgm:cxn modelId="{2CF1B73D-E8B9-4574-AC8B-4EB1D1710744}" type="presParOf" srcId="{778E9658-E306-44F1-A3BB-6FFD8120B959}" destId="{C8E7D2E6-154E-47A7-AFD6-AC714B38F9B5}" srcOrd="1" destOrd="0" presId="urn:microsoft.com/office/officeart/2005/8/layout/list1"/>
    <dgm:cxn modelId="{A6680186-7697-4827-B974-26FF97635D84}" type="presParOf" srcId="{50CFB740-D24B-4899-9523-451BEEE5403D}" destId="{AEA7ADBE-ED8E-4DF1-9321-A6FB22693236}" srcOrd="5" destOrd="0" presId="urn:microsoft.com/office/officeart/2005/8/layout/list1"/>
    <dgm:cxn modelId="{43180F89-91A7-4BBE-8FD9-2067F3CCE518}" type="presParOf" srcId="{50CFB740-D24B-4899-9523-451BEEE5403D}" destId="{5BEC7118-2E4D-417C-B6AD-9859472FAD39}" srcOrd="6" destOrd="0" presId="urn:microsoft.com/office/officeart/2005/8/layout/list1"/>
    <dgm:cxn modelId="{45A3C8C6-194F-4816-983C-32AC69EE952D}" type="presParOf" srcId="{50CFB740-D24B-4899-9523-451BEEE5403D}" destId="{25739059-2D75-4190-A8C2-642CC9551E06}" srcOrd="7" destOrd="0" presId="urn:microsoft.com/office/officeart/2005/8/layout/list1"/>
    <dgm:cxn modelId="{76C58EA2-3BC3-44C6-A27D-E411A688F16D}" type="presParOf" srcId="{50CFB740-D24B-4899-9523-451BEEE5403D}" destId="{998D5B2F-DACB-402F-A7E8-4AF8D350FE65}" srcOrd="8" destOrd="0" presId="urn:microsoft.com/office/officeart/2005/8/layout/list1"/>
    <dgm:cxn modelId="{F61D5D6E-BB1D-439B-A4E1-C7365743DE6A}" type="presParOf" srcId="{998D5B2F-DACB-402F-A7E8-4AF8D350FE65}" destId="{1DFF39C9-A002-46D4-BE00-21F429270901}" srcOrd="0" destOrd="0" presId="urn:microsoft.com/office/officeart/2005/8/layout/list1"/>
    <dgm:cxn modelId="{17335AEE-71D1-4799-A23E-5F64828D72A0}" type="presParOf" srcId="{998D5B2F-DACB-402F-A7E8-4AF8D350FE65}" destId="{E088E8DC-43DF-4A68-8500-9E237703514B}" srcOrd="1" destOrd="0" presId="urn:microsoft.com/office/officeart/2005/8/layout/list1"/>
    <dgm:cxn modelId="{F1EF85D2-0F07-493F-979B-0635D94002C1}" type="presParOf" srcId="{50CFB740-D24B-4899-9523-451BEEE5403D}" destId="{B27136DC-5A7C-469C-BC9F-3D88FDD6A9C5}" srcOrd="9" destOrd="0" presId="urn:microsoft.com/office/officeart/2005/8/layout/list1"/>
    <dgm:cxn modelId="{3EE00D3D-EB22-46C5-A731-B44CB7F96F0B}" type="presParOf" srcId="{50CFB740-D24B-4899-9523-451BEEE5403D}" destId="{B05C3607-1934-4556-9C57-8729748FB58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146C74-DDEE-4D65-A9BC-F11674CE12FD}" type="doc">
      <dgm:prSet loTypeId="urn:microsoft.com/office/officeart/2005/8/layout/chevron2" loCatId="process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714E38C5-7D75-45F3-A7AC-8DC668379585}">
      <dgm:prSet phldrT="[Metin]" custT="1"/>
      <dgm:spPr/>
      <dgm:t>
        <a:bodyPr/>
        <a:lstStyle/>
        <a:p>
          <a:r>
            <a:rPr lang="tr-TR" sz="800" dirty="0"/>
            <a:t>KOORDİNATÖR</a:t>
          </a:r>
        </a:p>
      </dgm:t>
    </dgm:pt>
    <dgm:pt modelId="{89E6FCFE-52ED-478B-85ED-1333675E312F}" type="parTrans" cxnId="{E562B9C1-6FAE-46A2-946E-3D3C9F5D60B4}">
      <dgm:prSet/>
      <dgm:spPr/>
      <dgm:t>
        <a:bodyPr/>
        <a:lstStyle/>
        <a:p>
          <a:endParaRPr lang="tr-TR"/>
        </a:p>
      </dgm:t>
    </dgm:pt>
    <dgm:pt modelId="{E5397262-1AA4-4E9A-978A-6705B3A219FF}" type="sibTrans" cxnId="{E562B9C1-6FAE-46A2-946E-3D3C9F5D60B4}">
      <dgm:prSet/>
      <dgm:spPr/>
      <dgm:t>
        <a:bodyPr/>
        <a:lstStyle/>
        <a:p>
          <a:endParaRPr lang="tr-TR"/>
        </a:p>
      </dgm:t>
    </dgm:pt>
    <dgm:pt modelId="{8437FDB3-5001-4390-9CC0-840595FB9018}">
      <dgm:prSet phldrT="[Metin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3400" b="1" dirty="0">
              <a:solidFill>
                <a:schemeClr val="tx1"/>
              </a:solidFill>
              <a:latin typeface="Bahnschrift" panose="020B0502040204020203" pitchFamily="34" charset="0"/>
            </a:rPr>
            <a:t>ALTINDAĞ İLÇE MİLLİ EĞİTİM MÜDÜRLÜĞÜ </a:t>
          </a:r>
          <a:r>
            <a:rPr lang="tr-TR" sz="3400" b="1" dirty="0">
              <a:solidFill>
                <a:srgbClr val="00B050"/>
              </a:solidFill>
              <a:latin typeface="Bahnschrift" panose="020B0502040204020203" pitchFamily="34" charset="0"/>
            </a:rPr>
            <a:t>(Koordinatör)</a:t>
          </a:r>
        </a:p>
      </dgm:t>
    </dgm:pt>
    <dgm:pt modelId="{2EE91B11-EFC8-43D9-8319-D2C28588CF93}" type="parTrans" cxnId="{EF005D27-9317-492A-83DF-D20BB5A93BE2}">
      <dgm:prSet/>
      <dgm:spPr/>
      <dgm:t>
        <a:bodyPr/>
        <a:lstStyle/>
        <a:p>
          <a:endParaRPr lang="tr-TR"/>
        </a:p>
      </dgm:t>
    </dgm:pt>
    <dgm:pt modelId="{A3DFA390-4B84-4077-AC56-2424975FE310}" type="sibTrans" cxnId="{EF005D27-9317-492A-83DF-D20BB5A93BE2}">
      <dgm:prSet/>
      <dgm:spPr/>
      <dgm:t>
        <a:bodyPr/>
        <a:lstStyle/>
        <a:p>
          <a:endParaRPr lang="tr-TR"/>
        </a:p>
      </dgm:t>
    </dgm:pt>
    <dgm:pt modelId="{38ECAF72-769F-4363-BF38-937145157C24}">
      <dgm:prSet phldrT="[Metin]" custT="1"/>
      <dgm:spPr/>
      <dgm:t>
        <a:bodyPr/>
        <a:lstStyle/>
        <a:p>
          <a:endParaRPr lang="tr-TR" sz="2400" b="1" dirty="0">
            <a:latin typeface="Bahnschrift" panose="020B0502040204020203" pitchFamily="34" charset="0"/>
          </a:endParaRPr>
        </a:p>
      </dgm:t>
    </dgm:pt>
    <dgm:pt modelId="{7CAD2413-5A4E-4645-82D4-41C5FEE7637F}" type="parTrans" cxnId="{C9D23078-B2B4-48F1-9D0F-35FFDB10FF21}">
      <dgm:prSet/>
      <dgm:spPr/>
      <dgm:t>
        <a:bodyPr/>
        <a:lstStyle/>
        <a:p>
          <a:endParaRPr lang="tr-TR"/>
        </a:p>
      </dgm:t>
    </dgm:pt>
    <dgm:pt modelId="{60C49F17-7D49-4B40-AAC2-6CFBD990B57B}" type="sibTrans" cxnId="{C9D23078-B2B4-48F1-9D0F-35FFDB10FF21}">
      <dgm:prSet/>
      <dgm:spPr/>
      <dgm:t>
        <a:bodyPr/>
        <a:lstStyle/>
        <a:p>
          <a:endParaRPr lang="tr-TR"/>
        </a:p>
      </dgm:t>
    </dgm:pt>
    <dgm:pt modelId="{0F3C6442-9A01-446F-9717-8A532E779A10}">
      <dgm:prSet phldrT="[Metin]"/>
      <dgm:spPr/>
      <dgm:t>
        <a:bodyPr/>
        <a:lstStyle/>
        <a:p>
          <a:endParaRPr lang="tr-TR" dirty="0"/>
        </a:p>
      </dgm:t>
    </dgm:pt>
    <dgm:pt modelId="{F80042DE-99B8-492B-A027-B5375065753E}" type="parTrans" cxnId="{C3A4EA45-A7DA-4666-9442-B8A0BF359102}">
      <dgm:prSet/>
      <dgm:spPr/>
      <dgm:t>
        <a:bodyPr/>
        <a:lstStyle/>
        <a:p>
          <a:endParaRPr lang="tr-TR"/>
        </a:p>
      </dgm:t>
    </dgm:pt>
    <dgm:pt modelId="{6635E671-86C5-438E-88D2-7431645FEE6B}" type="sibTrans" cxnId="{C3A4EA45-A7DA-4666-9442-B8A0BF359102}">
      <dgm:prSet/>
      <dgm:spPr/>
      <dgm:t>
        <a:bodyPr/>
        <a:lstStyle/>
        <a:p>
          <a:endParaRPr lang="tr-TR"/>
        </a:p>
      </dgm:t>
    </dgm:pt>
    <dgm:pt modelId="{45F4E989-BDB2-4DFF-AB1B-0F31BCC04693}">
      <dgm:prSet phldrT="[Metin]"/>
      <dgm:spPr/>
      <dgm:t>
        <a:bodyPr/>
        <a:lstStyle/>
        <a:p>
          <a:endParaRPr lang="tr-TR" dirty="0"/>
        </a:p>
      </dgm:t>
    </dgm:pt>
    <dgm:pt modelId="{884EDC37-3598-4FAC-84D1-71AF54E3357D}" type="parTrans" cxnId="{4BC5F15E-87E4-47B3-9AE5-4C0D655520D2}">
      <dgm:prSet/>
      <dgm:spPr/>
      <dgm:t>
        <a:bodyPr/>
        <a:lstStyle/>
        <a:p>
          <a:endParaRPr lang="tr-TR"/>
        </a:p>
      </dgm:t>
    </dgm:pt>
    <dgm:pt modelId="{DC950019-72FF-48C4-9178-FC60F9E5A13E}" type="sibTrans" cxnId="{4BC5F15E-87E4-47B3-9AE5-4C0D655520D2}">
      <dgm:prSet/>
      <dgm:spPr/>
      <dgm:t>
        <a:bodyPr/>
        <a:lstStyle/>
        <a:p>
          <a:endParaRPr lang="tr-TR"/>
        </a:p>
      </dgm:t>
    </dgm:pt>
    <dgm:pt modelId="{75EEEFB3-9C98-4F23-8E10-9D5F460E6816}">
      <dgm:prSet custT="1"/>
      <dgm:spPr/>
      <dgm:t>
        <a:bodyPr/>
        <a:lstStyle/>
        <a:p>
          <a:r>
            <a:rPr lang="tr-TR" sz="2800" b="1" dirty="0">
              <a:latin typeface="Bahnschrift" panose="020B0502040204020203" pitchFamily="34" charset="0"/>
            </a:rPr>
            <a:t>DEZAVANTAJLI GRUPLARI ANLAMA VE SOSYAL DESTEK DERNEĞİ (DEGDER)/ </a:t>
          </a:r>
          <a:r>
            <a:rPr lang="tr-TR" sz="2800" b="1" dirty="0" err="1">
              <a:latin typeface="Bahnschrift" panose="020B0502040204020203" pitchFamily="34" charset="0"/>
            </a:rPr>
            <a:t>Turkey</a:t>
          </a:r>
          <a:endParaRPr lang="tr-TR" sz="2800" b="1" dirty="0">
            <a:latin typeface="Bahnschrift" panose="020B0502040204020203" pitchFamily="34" charset="0"/>
          </a:endParaRPr>
        </a:p>
      </dgm:t>
    </dgm:pt>
    <dgm:pt modelId="{00C4121B-6581-4E1A-9C89-9A7C0965D8D1}" type="parTrans" cxnId="{12AA4FEE-D62A-4C72-8076-C908A16C3277}">
      <dgm:prSet/>
      <dgm:spPr/>
      <dgm:t>
        <a:bodyPr/>
        <a:lstStyle/>
        <a:p>
          <a:endParaRPr lang="tr-TR"/>
        </a:p>
      </dgm:t>
    </dgm:pt>
    <dgm:pt modelId="{10106B90-9A48-453D-A658-D8351194BF69}" type="sibTrans" cxnId="{12AA4FEE-D62A-4C72-8076-C908A16C3277}">
      <dgm:prSet/>
      <dgm:spPr/>
      <dgm:t>
        <a:bodyPr/>
        <a:lstStyle/>
        <a:p>
          <a:endParaRPr lang="tr-TR"/>
        </a:p>
      </dgm:t>
    </dgm:pt>
    <dgm:pt modelId="{13A55F53-E6BD-4F53-9EE4-839035747760}">
      <dgm:prSet custT="1"/>
      <dgm:spPr/>
      <dgm:t>
        <a:bodyPr/>
        <a:lstStyle/>
        <a:p>
          <a:r>
            <a:rPr lang="tr-TR" sz="3600" b="1" dirty="0">
              <a:latin typeface="Bahnschrift" panose="020B0502040204020203" pitchFamily="34" charset="0"/>
            </a:rPr>
            <a:t>ITT LEONARDO DA VINCI/ </a:t>
          </a:r>
          <a:r>
            <a:rPr lang="tr-TR" sz="3600" b="1" dirty="0" err="1">
              <a:latin typeface="Bahnschrift" panose="020B0502040204020203" pitchFamily="34" charset="0"/>
            </a:rPr>
            <a:t>Italy</a:t>
          </a:r>
          <a:endParaRPr lang="tr-TR" sz="3600" b="1" dirty="0">
            <a:latin typeface="Bahnschrift" panose="020B0502040204020203" pitchFamily="34" charset="0"/>
          </a:endParaRPr>
        </a:p>
      </dgm:t>
    </dgm:pt>
    <dgm:pt modelId="{76A5593D-0C9F-42C8-86D7-2FDC2AC5EBF0}" type="parTrans" cxnId="{209DCD67-3F4C-4769-A4A8-06439B0C9122}">
      <dgm:prSet/>
      <dgm:spPr/>
      <dgm:t>
        <a:bodyPr/>
        <a:lstStyle/>
        <a:p>
          <a:endParaRPr lang="tr-TR"/>
        </a:p>
      </dgm:t>
    </dgm:pt>
    <dgm:pt modelId="{C424C265-7CBD-402F-87D3-403D2CEB6565}" type="sibTrans" cxnId="{209DCD67-3F4C-4769-A4A8-06439B0C9122}">
      <dgm:prSet/>
      <dgm:spPr/>
      <dgm:t>
        <a:bodyPr/>
        <a:lstStyle/>
        <a:p>
          <a:endParaRPr lang="tr-TR"/>
        </a:p>
      </dgm:t>
    </dgm:pt>
    <dgm:pt modelId="{5F60F91E-A3D9-4736-B786-F58D7DFFF56A}">
      <dgm:prSet/>
      <dgm:spPr/>
      <dgm:t>
        <a:bodyPr/>
        <a:lstStyle/>
        <a:p>
          <a:r>
            <a:rPr lang="en-US" b="1" dirty="0">
              <a:latin typeface="Bahnschrift" panose="020B0502040204020203" pitchFamily="34" charset="0"/>
            </a:rPr>
            <a:t>UNIVERZA V MARIBORU/</a:t>
          </a:r>
          <a:r>
            <a:rPr lang="tr-TR" b="1" dirty="0">
              <a:latin typeface="Bahnschrift" panose="020B0502040204020203" pitchFamily="34" charset="0"/>
            </a:rPr>
            <a:t> </a:t>
          </a:r>
          <a:r>
            <a:rPr lang="tr-TR" b="1" dirty="0" err="1">
              <a:latin typeface="Bahnschrift" panose="020B0502040204020203" pitchFamily="34" charset="0"/>
            </a:rPr>
            <a:t>Sloveny</a:t>
          </a:r>
          <a:r>
            <a:rPr lang="en-US" b="1" dirty="0">
              <a:latin typeface="Bahnschrift" panose="020B0502040204020203" pitchFamily="34" charset="0"/>
            </a:rPr>
            <a:t>a</a:t>
          </a:r>
          <a:endParaRPr lang="tr-TR" b="1" dirty="0">
            <a:latin typeface="Bahnschrift" panose="020B0502040204020203" pitchFamily="34" charset="0"/>
          </a:endParaRPr>
        </a:p>
      </dgm:t>
    </dgm:pt>
    <dgm:pt modelId="{8A3A96D0-99A7-449F-8BE4-BC5344338AD1}" type="parTrans" cxnId="{471F15ED-8756-4D1B-9B20-A250FBFD63E1}">
      <dgm:prSet/>
      <dgm:spPr/>
      <dgm:t>
        <a:bodyPr/>
        <a:lstStyle/>
        <a:p>
          <a:endParaRPr lang="tr-TR"/>
        </a:p>
      </dgm:t>
    </dgm:pt>
    <dgm:pt modelId="{00F48DB8-8DC7-4A5E-93E4-187020EBC25C}" type="sibTrans" cxnId="{471F15ED-8756-4D1B-9B20-A250FBFD63E1}">
      <dgm:prSet/>
      <dgm:spPr/>
      <dgm:t>
        <a:bodyPr/>
        <a:lstStyle/>
        <a:p>
          <a:endParaRPr lang="tr-TR"/>
        </a:p>
      </dgm:t>
    </dgm:pt>
    <dgm:pt modelId="{28000D9C-9C38-48C5-AA65-E0F2FB6E88D0}">
      <dgm:prSet/>
      <dgm:spPr/>
      <dgm:t>
        <a:bodyPr/>
        <a:lstStyle/>
        <a:p>
          <a:r>
            <a:rPr lang="tr-TR" b="1" dirty="0">
              <a:latin typeface="Bahnschrift" panose="020B0502040204020203" pitchFamily="34" charset="0"/>
            </a:rPr>
            <a:t>AUSTRIAN ASSOCIATION OF INCLUSIVE SOCIETY (AIS) </a:t>
          </a:r>
          <a:r>
            <a:rPr lang="en-US" b="1" dirty="0">
              <a:latin typeface="Bahnschrift" panose="020B0502040204020203" pitchFamily="34" charset="0"/>
            </a:rPr>
            <a:t>/</a:t>
          </a:r>
          <a:r>
            <a:rPr lang="tr-TR" b="1" dirty="0">
              <a:latin typeface="Bahnschrift" panose="020B0502040204020203" pitchFamily="34" charset="0"/>
            </a:rPr>
            <a:t> </a:t>
          </a:r>
          <a:r>
            <a:rPr lang="tr-TR" b="1" dirty="0" err="1">
              <a:latin typeface="Bahnschrift" panose="020B0502040204020203" pitchFamily="34" charset="0"/>
            </a:rPr>
            <a:t>Austria</a:t>
          </a:r>
          <a:endParaRPr lang="tr-TR" b="1" dirty="0">
            <a:latin typeface="Bahnschrift" panose="020B0502040204020203" pitchFamily="34" charset="0"/>
          </a:endParaRPr>
        </a:p>
      </dgm:t>
    </dgm:pt>
    <dgm:pt modelId="{9729BA8D-3B1C-45EA-9EE3-F5E8BE0EC818}" type="parTrans" cxnId="{DCA1A2D3-8F38-4CBE-A035-4CCCEA323BA8}">
      <dgm:prSet/>
      <dgm:spPr/>
      <dgm:t>
        <a:bodyPr/>
        <a:lstStyle/>
        <a:p>
          <a:endParaRPr lang="tr-TR"/>
        </a:p>
      </dgm:t>
    </dgm:pt>
    <dgm:pt modelId="{DD2D5667-F0D0-44A8-8917-24A96FE3F1A9}" type="sibTrans" cxnId="{DCA1A2D3-8F38-4CBE-A035-4CCCEA323BA8}">
      <dgm:prSet/>
      <dgm:spPr/>
      <dgm:t>
        <a:bodyPr/>
        <a:lstStyle/>
        <a:p>
          <a:endParaRPr lang="tr-TR"/>
        </a:p>
      </dgm:t>
    </dgm:pt>
    <dgm:pt modelId="{03D13660-DDC0-4ED8-B266-7673E8E4CA78}">
      <dgm:prSet phldrT="[Metin]"/>
      <dgm:spPr/>
      <dgm:t>
        <a:bodyPr/>
        <a:lstStyle/>
        <a:p>
          <a:endParaRPr lang="tr-TR" dirty="0"/>
        </a:p>
      </dgm:t>
    </dgm:pt>
    <dgm:pt modelId="{C4612369-433C-410F-90E9-FE617487F66D}" type="sibTrans" cxnId="{4E704BBA-EBD6-4E27-8C77-30D25590EEEF}">
      <dgm:prSet/>
      <dgm:spPr/>
      <dgm:t>
        <a:bodyPr/>
        <a:lstStyle/>
        <a:p>
          <a:endParaRPr lang="tr-TR"/>
        </a:p>
      </dgm:t>
    </dgm:pt>
    <dgm:pt modelId="{CDF1F9DA-AC62-4BD0-B038-C0C0315831A0}" type="parTrans" cxnId="{4E704BBA-EBD6-4E27-8C77-30D25590EEEF}">
      <dgm:prSet/>
      <dgm:spPr/>
      <dgm:t>
        <a:bodyPr/>
        <a:lstStyle/>
        <a:p>
          <a:endParaRPr lang="tr-TR"/>
        </a:p>
      </dgm:t>
    </dgm:pt>
    <dgm:pt modelId="{B0DFFB52-5C87-45DE-BF2D-502C01E0F379}">
      <dgm:prSet phldrT="[Metin]" phldr="1"/>
      <dgm:spPr/>
      <dgm:t>
        <a:bodyPr/>
        <a:lstStyle/>
        <a:p>
          <a:endParaRPr lang="tr-TR" dirty="0"/>
        </a:p>
      </dgm:t>
    </dgm:pt>
    <dgm:pt modelId="{126715D2-83E9-42B0-903F-6795DEC65290}" type="sibTrans" cxnId="{F5AD52DE-4896-4C7D-BCDC-B364C5173A1D}">
      <dgm:prSet/>
      <dgm:spPr/>
      <dgm:t>
        <a:bodyPr/>
        <a:lstStyle/>
        <a:p>
          <a:endParaRPr lang="tr-TR"/>
        </a:p>
      </dgm:t>
    </dgm:pt>
    <dgm:pt modelId="{E22AEB43-6C5D-45B5-88BD-9D5CC59058DD}" type="parTrans" cxnId="{F5AD52DE-4896-4C7D-BCDC-B364C5173A1D}">
      <dgm:prSet/>
      <dgm:spPr/>
      <dgm:t>
        <a:bodyPr/>
        <a:lstStyle/>
        <a:p>
          <a:endParaRPr lang="tr-TR"/>
        </a:p>
      </dgm:t>
    </dgm:pt>
    <dgm:pt modelId="{16B92C1B-7D9F-4313-B0D9-0F853F1E23CB}">
      <dgm:prSet phldrT="[Metin]" custT="1"/>
      <dgm:spPr/>
      <dgm:t>
        <a:bodyPr/>
        <a:lstStyle/>
        <a:p>
          <a:r>
            <a:rPr lang="tr-TR" sz="3200" b="1" dirty="0">
              <a:latin typeface="Bahnschrift" panose="020B0502040204020203" pitchFamily="34" charset="0"/>
            </a:rPr>
            <a:t>BOLU ABANT IZZET BAYSAL UNIVERSITESI/ </a:t>
          </a:r>
          <a:r>
            <a:rPr lang="tr-TR" sz="3200" b="1" dirty="0" err="1">
              <a:latin typeface="Bahnschrift" panose="020B0502040204020203" pitchFamily="34" charset="0"/>
            </a:rPr>
            <a:t>Turkey</a:t>
          </a:r>
          <a:endParaRPr lang="tr-TR" sz="3200" b="1" dirty="0">
            <a:latin typeface="Bahnschrift" panose="020B0502040204020203" pitchFamily="34" charset="0"/>
          </a:endParaRPr>
        </a:p>
      </dgm:t>
    </dgm:pt>
    <dgm:pt modelId="{6EF6A6A0-4E53-4E52-BAAA-CDE3373541E4}" type="sibTrans" cxnId="{831CD6EC-A265-42BB-AECB-4CEAFFC60796}">
      <dgm:prSet/>
      <dgm:spPr/>
      <dgm:t>
        <a:bodyPr/>
        <a:lstStyle/>
        <a:p>
          <a:endParaRPr lang="tr-TR"/>
        </a:p>
      </dgm:t>
    </dgm:pt>
    <dgm:pt modelId="{7EAE1228-5B21-4364-95C9-DB0A902BF0BA}" type="parTrans" cxnId="{831CD6EC-A265-42BB-AECB-4CEAFFC60796}">
      <dgm:prSet/>
      <dgm:spPr/>
      <dgm:t>
        <a:bodyPr/>
        <a:lstStyle/>
        <a:p>
          <a:endParaRPr lang="tr-TR"/>
        </a:p>
      </dgm:t>
    </dgm:pt>
    <dgm:pt modelId="{F3F5FF3D-BFE1-43D7-B0E0-07BAB346FFE0}" type="pres">
      <dgm:prSet presAssocID="{63146C74-DDEE-4D65-A9BC-F11674CE12FD}" presName="linearFlow" presStyleCnt="0">
        <dgm:presLayoutVars>
          <dgm:dir/>
          <dgm:animLvl val="lvl"/>
          <dgm:resizeHandles val="exact"/>
        </dgm:presLayoutVars>
      </dgm:prSet>
      <dgm:spPr/>
    </dgm:pt>
    <dgm:pt modelId="{959D673E-4A1E-412B-8A9B-07D420A8B3F3}" type="pres">
      <dgm:prSet presAssocID="{714E38C5-7D75-45F3-A7AC-8DC668379585}" presName="composite" presStyleCnt="0"/>
      <dgm:spPr/>
    </dgm:pt>
    <dgm:pt modelId="{20C47CEB-7D0D-4D68-BFAD-C41DE5F938CF}" type="pres">
      <dgm:prSet presAssocID="{714E38C5-7D75-45F3-A7AC-8DC668379585}" presName="parentText" presStyleLbl="alignNode1" presStyleIdx="0" presStyleCnt="6" custScaleX="128774">
        <dgm:presLayoutVars>
          <dgm:chMax val="1"/>
          <dgm:bulletEnabled val="1"/>
        </dgm:presLayoutVars>
      </dgm:prSet>
      <dgm:spPr/>
    </dgm:pt>
    <dgm:pt modelId="{889D4774-EE04-4BD3-969F-599ABA02A541}" type="pres">
      <dgm:prSet presAssocID="{714E38C5-7D75-45F3-A7AC-8DC668379585}" presName="descendantText" presStyleLbl="alignAcc1" presStyleIdx="0" presStyleCnt="6">
        <dgm:presLayoutVars>
          <dgm:bulletEnabled val="1"/>
        </dgm:presLayoutVars>
      </dgm:prSet>
      <dgm:spPr/>
    </dgm:pt>
    <dgm:pt modelId="{6ABD1A06-B7E4-4426-AFEC-6B59769F2A2D}" type="pres">
      <dgm:prSet presAssocID="{E5397262-1AA4-4E9A-978A-6705B3A219FF}" presName="sp" presStyleCnt="0"/>
      <dgm:spPr/>
    </dgm:pt>
    <dgm:pt modelId="{DFDD097A-36FF-4DE2-B903-0196713A73E9}" type="pres">
      <dgm:prSet presAssocID="{B0DFFB52-5C87-45DE-BF2D-502C01E0F379}" presName="composite" presStyleCnt="0"/>
      <dgm:spPr/>
    </dgm:pt>
    <dgm:pt modelId="{6024AF44-28AB-40D3-871C-BD6FD1EDAEBC}" type="pres">
      <dgm:prSet presAssocID="{B0DFFB52-5C87-45DE-BF2D-502C01E0F379}" presName="parentText" presStyleLbl="alignNode1" presStyleIdx="1" presStyleCnt="6" custScaleX="109994">
        <dgm:presLayoutVars>
          <dgm:chMax val="1"/>
          <dgm:bulletEnabled val="1"/>
        </dgm:presLayoutVars>
      </dgm:prSet>
      <dgm:spPr/>
    </dgm:pt>
    <dgm:pt modelId="{209ACF4B-07B5-4355-81BE-5524B30DC062}" type="pres">
      <dgm:prSet presAssocID="{B0DFFB52-5C87-45DE-BF2D-502C01E0F379}" presName="descendantText" presStyleLbl="alignAcc1" presStyleIdx="1" presStyleCnt="6">
        <dgm:presLayoutVars>
          <dgm:bulletEnabled val="1"/>
        </dgm:presLayoutVars>
      </dgm:prSet>
      <dgm:spPr/>
    </dgm:pt>
    <dgm:pt modelId="{C0D84B9B-411F-4C11-BBB0-83810A41DCEC}" type="pres">
      <dgm:prSet presAssocID="{126715D2-83E9-42B0-903F-6795DEC65290}" presName="sp" presStyleCnt="0"/>
      <dgm:spPr/>
    </dgm:pt>
    <dgm:pt modelId="{5B80AAD6-DCAA-4AFF-91FC-68FEC1A60189}" type="pres">
      <dgm:prSet presAssocID="{03D13660-DDC0-4ED8-B266-7673E8E4CA78}" presName="composite" presStyleCnt="0"/>
      <dgm:spPr/>
    </dgm:pt>
    <dgm:pt modelId="{D1A34FA8-F5CC-48F8-BB02-DB5023FE30E8}" type="pres">
      <dgm:prSet presAssocID="{03D13660-DDC0-4ED8-B266-7673E8E4CA78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0D828B6F-3470-4069-9964-2A025B7EE23E}" type="pres">
      <dgm:prSet presAssocID="{03D13660-DDC0-4ED8-B266-7673E8E4CA78}" presName="descendantText" presStyleLbl="alignAcc1" presStyleIdx="2" presStyleCnt="6">
        <dgm:presLayoutVars>
          <dgm:bulletEnabled val="1"/>
        </dgm:presLayoutVars>
      </dgm:prSet>
      <dgm:spPr/>
    </dgm:pt>
    <dgm:pt modelId="{1857BA82-DF91-46A0-AB23-291A1042C383}" type="pres">
      <dgm:prSet presAssocID="{C4612369-433C-410F-90E9-FE617487F66D}" presName="sp" presStyleCnt="0"/>
      <dgm:spPr/>
    </dgm:pt>
    <dgm:pt modelId="{6D88C212-599D-4E1F-9CB5-E2520ACE30E0}" type="pres">
      <dgm:prSet presAssocID="{38ECAF72-769F-4363-BF38-937145157C24}" presName="composite" presStyleCnt="0"/>
      <dgm:spPr/>
    </dgm:pt>
    <dgm:pt modelId="{719FE8F1-DF26-4E0B-89A5-6C40DD35A2BD}" type="pres">
      <dgm:prSet presAssocID="{38ECAF72-769F-4363-BF38-937145157C24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7126D790-75C6-40B6-BBD2-AB1CC53159DF}" type="pres">
      <dgm:prSet presAssocID="{38ECAF72-769F-4363-BF38-937145157C24}" presName="descendantText" presStyleLbl="alignAcc1" presStyleIdx="3" presStyleCnt="6">
        <dgm:presLayoutVars>
          <dgm:bulletEnabled val="1"/>
        </dgm:presLayoutVars>
      </dgm:prSet>
      <dgm:spPr/>
    </dgm:pt>
    <dgm:pt modelId="{6F2C8D20-4E84-4162-944A-89915B4A4F8A}" type="pres">
      <dgm:prSet presAssocID="{60C49F17-7D49-4B40-AAC2-6CFBD990B57B}" presName="sp" presStyleCnt="0"/>
      <dgm:spPr/>
    </dgm:pt>
    <dgm:pt modelId="{37C3C6C7-9AE4-4FB9-A78C-BF5F0153A2D1}" type="pres">
      <dgm:prSet presAssocID="{0F3C6442-9A01-446F-9717-8A532E779A10}" presName="composite" presStyleCnt="0"/>
      <dgm:spPr/>
    </dgm:pt>
    <dgm:pt modelId="{293419A9-A10C-4BCB-8D3E-6B65CD38E6BA}" type="pres">
      <dgm:prSet presAssocID="{0F3C6442-9A01-446F-9717-8A532E779A10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D71F2AB5-01E6-4708-8ED5-2E1D1162B2CB}" type="pres">
      <dgm:prSet presAssocID="{0F3C6442-9A01-446F-9717-8A532E779A10}" presName="descendantText" presStyleLbl="alignAcc1" presStyleIdx="4" presStyleCnt="6">
        <dgm:presLayoutVars>
          <dgm:bulletEnabled val="1"/>
        </dgm:presLayoutVars>
      </dgm:prSet>
      <dgm:spPr/>
    </dgm:pt>
    <dgm:pt modelId="{FA4347CA-C47E-4767-9461-B7FFC511370C}" type="pres">
      <dgm:prSet presAssocID="{6635E671-86C5-438E-88D2-7431645FEE6B}" presName="sp" presStyleCnt="0"/>
      <dgm:spPr/>
    </dgm:pt>
    <dgm:pt modelId="{86BBD767-2AED-4F3F-AF4C-D854E902C106}" type="pres">
      <dgm:prSet presAssocID="{45F4E989-BDB2-4DFF-AB1B-0F31BCC04693}" presName="composite" presStyleCnt="0"/>
      <dgm:spPr/>
    </dgm:pt>
    <dgm:pt modelId="{44BB57C2-B505-4CFB-8060-B6346B4221F2}" type="pres">
      <dgm:prSet presAssocID="{45F4E989-BDB2-4DFF-AB1B-0F31BCC04693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C457B248-A251-4D6C-80AB-AC9FE7ABDE51}" type="pres">
      <dgm:prSet presAssocID="{45F4E989-BDB2-4DFF-AB1B-0F31BCC04693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50692213-C55A-4113-BEEC-9F0BB955AF05}" type="presOf" srcId="{38ECAF72-769F-4363-BF38-937145157C24}" destId="{719FE8F1-DF26-4E0B-89A5-6C40DD35A2BD}" srcOrd="0" destOrd="0" presId="urn:microsoft.com/office/officeart/2005/8/layout/chevron2"/>
    <dgm:cxn modelId="{8811161F-A23A-4E37-BAD9-AC68CBC6E410}" type="presOf" srcId="{8437FDB3-5001-4390-9CC0-840595FB9018}" destId="{889D4774-EE04-4BD3-969F-599ABA02A541}" srcOrd="0" destOrd="0" presId="urn:microsoft.com/office/officeart/2005/8/layout/chevron2"/>
    <dgm:cxn modelId="{EF005D27-9317-492A-83DF-D20BB5A93BE2}" srcId="{714E38C5-7D75-45F3-A7AC-8DC668379585}" destId="{8437FDB3-5001-4390-9CC0-840595FB9018}" srcOrd="0" destOrd="0" parTransId="{2EE91B11-EFC8-43D9-8319-D2C28588CF93}" sibTransId="{A3DFA390-4B84-4077-AC56-2424975FE310}"/>
    <dgm:cxn modelId="{AD2ED22D-919D-4161-A812-914BFD4FA2B8}" type="presOf" srcId="{28000D9C-9C38-48C5-AA65-E0F2FB6E88D0}" destId="{C457B248-A251-4D6C-80AB-AC9FE7ABDE51}" srcOrd="0" destOrd="0" presId="urn:microsoft.com/office/officeart/2005/8/layout/chevron2"/>
    <dgm:cxn modelId="{4BC5F15E-87E4-47B3-9AE5-4C0D655520D2}" srcId="{63146C74-DDEE-4D65-A9BC-F11674CE12FD}" destId="{45F4E989-BDB2-4DFF-AB1B-0F31BCC04693}" srcOrd="5" destOrd="0" parTransId="{884EDC37-3598-4FAC-84D1-71AF54E3357D}" sibTransId="{DC950019-72FF-48C4-9178-FC60F9E5A13E}"/>
    <dgm:cxn modelId="{C3A4EA45-A7DA-4666-9442-B8A0BF359102}" srcId="{63146C74-DDEE-4D65-A9BC-F11674CE12FD}" destId="{0F3C6442-9A01-446F-9717-8A532E779A10}" srcOrd="4" destOrd="0" parTransId="{F80042DE-99B8-492B-A027-B5375065753E}" sibTransId="{6635E671-86C5-438E-88D2-7431645FEE6B}"/>
    <dgm:cxn modelId="{209DCD67-3F4C-4769-A4A8-06439B0C9122}" srcId="{38ECAF72-769F-4363-BF38-937145157C24}" destId="{13A55F53-E6BD-4F53-9EE4-839035747760}" srcOrd="0" destOrd="0" parTransId="{76A5593D-0C9F-42C8-86D7-2FDC2AC5EBF0}" sibTransId="{C424C265-7CBD-402F-87D3-403D2CEB6565}"/>
    <dgm:cxn modelId="{514EAA71-9DE3-463C-B7C5-889537FF74BA}" type="presOf" srcId="{5F60F91E-A3D9-4736-B786-F58D7DFFF56A}" destId="{D71F2AB5-01E6-4708-8ED5-2E1D1162B2CB}" srcOrd="0" destOrd="0" presId="urn:microsoft.com/office/officeart/2005/8/layout/chevron2"/>
    <dgm:cxn modelId="{C9D23078-B2B4-48F1-9D0F-35FFDB10FF21}" srcId="{63146C74-DDEE-4D65-A9BC-F11674CE12FD}" destId="{38ECAF72-769F-4363-BF38-937145157C24}" srcOrd="3" destOrd="0" parTransId="{7CAD2413-5A4E-4645-82D4-41C5FEE7637F}" sibTransId="{60C49F17-7D49-4B40-AAC2-6CFBD990B57B}"/>
    <dgm:cxn modelId="{8B8FCE8B-E695-40E2-8BEE-FD652B1AAAF1}" type="presOf" srcId="{13A55F53-E6BD-4F53-9EE4-839035747760}" destId="{7126D790-75C6-40B6-BBD2-AB1CC53159DF}" srcOrd="0" destOrd="0" presId="urn:microsoft.com/office/officeart/2005/8/layout/chevron2"/>
    <dgm:cxn modelId="{00FE5DAA-7288-4D54-B1CB-5FE604624E81}" type="presOf" srcId="{0F3C6442-9A01-446F-9717-8A532E779A10}" destId="{293419A9-A10C-4BCB-8D3E-6B65CD38E6BA}" srcOrd="0" destOrd="0" presId="urn:microsoft.com/office/officeart/2005/8/layout/chevron2"/>
    <dgm:cxn modelId="{2CE4A3B5-3231-4E7E-BAB1-745AF56D741D}" type="presOf" srcId="{45F4E989-BDB2-4DFF-AB1B-0F31BCC04693}" destId="{44BB57C2-B505-4CFB-8060-B6346B4221F2}" srcOrd="0" destOrd="0" presId="urn:microsoft.com/office/officeart/2005/8/layout/chevron2"/>
    <dgm:cxn modelId="{4E704BBA-EBD6-4E27-8C77-30D25590EEEF}" srcId="{63146C74-DDEE-4D65-A9BC-F11674CE12FD}" destId="{03D13660-DDC0-4ED8-B266-7673E8E4CA78}" srcOrd="2" destOrd="0" parTransId="{CDF1F9DA-AC62-4BD0-B038-C0C0315831A0}" sibTransId="{C4612369-433C-410F-90E9-FE617487F66D}"/>
    <dgm:cxn modelId="{CA065CBE-EC5D-432B-BDBF-E64C00B20279}" type="presOf" srcId="{75EEEFB3-9C98-4F23-8E10-9D5F460E6816}" destId="{0D828B6F-3470-4069-9964-2A025B7EE23E}" srcOrd="0" destOrd="0" presId="urn:microsoft.com/office/officeart/2005/8/layout/chevron2"/>
    <dgm:cxn modelId="{E562B9C1-6FAE-46A2-946E-3D3C9F5D60B4}" srcId="{63146C74-DDEE-4D65-A9BC-F11674CE12FD}" destId="{714E38C5-7D75-45F3-A7AC-8DC668379585}" srcOrd="0" destOrd="0" parTransId="{89E6FCFE-52ED-478B-85ED-1333675E312F}" sibTransId="{E5397262-1AA4-4E9A-978A-6705B3A219FF}"/>
    <dgm:cxn modelId="{E5440AD1-7419-4A66-BA65-61D4D4D1F635}" type="presOf" srcId="{714E38C5-7D75-45F3-A7AC-8DC668379585}" destId="{20C47CEB-7D0D-4D68-BFAD-C41DE5F938CF}" srcOrd="0" destOrd="0" presId="urn:microsoft.com/office/officeart/2005/8/layout/chevron2"/>
    <dgm:cxn modelId="{DCA1A2D3-8F38-4CBE-A035-4CCCEA323BA8}" srcId="{45F4E989-BDB2-4DFF-AB1B-0F31BCC04693}" destId="{28000D9C-9C38-48C5-AA65-E0F2FB6E88D0}" srcOrd="0" destOrd="0" parTransId="{9729BA8D-3B1C-45EA-9EE3-F5E8BE0EC818}" sibTransId="{DD2D5667-F0D0-44A8-8917-24A96FE3F1A9}"/>
    <dgm:cxn modelId="{4D69C5D7-B2FF-4948-A220-9D7AE4F081B5}" type="presOf" srcId="{B0DFFB52-5C87-45DE-BF2D-502C01E0F379}" destId="{6024AF44-28AB-40D3-871C-BD6FD1EDAEBC}" srcOrd="0" destOrd="0" presId="urn:microsoft.com/office/officeart/2005/8/layout/chevron2"/>
    <dgm:cxn modelId="{14DC49DD-D74C-4253-ADDD-9368BA3401E1}" type="presOf" srcId="{03D13660-DDC0-4ED8-B266-7673E8E4CA78}" destId="{D1A34FA8-F5CC-48F8-BB02-DB5023FE30E8}" srcOrd="0" destOrd="0" presId="urn:microsoft.com/office/officeart/2005/8/layout/chevron2"/>
    <dgm:cxn modelId="{7C7F75DD-4E54-4F97-A1A2-87278D3DC8AC}" type="presOf" srcId="{63146C74-DDEE-4D65-A9BC-F11674CE12FD}" destId="{F3F5FF3D-BFE1-43D7-B0E0-07BAB346FFE0}" srcOrd="0" destOrd="0" presId="urn:microsoft.com/office/officeart/2005/8/layout/chevron2"/>
    <dgm:cxn modelId="{F5AD52DE-4896-4C7D-BCDC-B364C5173A1D}" srcId="{63146C74-DDEE-4D65-A9BC-F11674CE12FD}" destId="{B0DFFB52-5C87-45DE-BF2D-502C01E0F379}" srcOrd="1" destOrd="0" parTransId="{E22AEB43-6C5D-45B5-88BD-9D5CC59058DD}" sibTransId="{126715D2-83E9-42B0-903F-6795DEC65290}"/>
    <dgm:cxn modelId="{41D91FEA-98CD-44AC-B8DB-88313C21F5F8}" type="presOf" srcId="{16B92C1B-7D9F-4313-B0D9-0F853F1E23CB}" destId="{209ACF4B-07B5-4355-81BE-5524B30DC062}" srcOrd="0" destOrd="0" presId="urn:microsoft.com/office/officeart/2005/8/layout/chevron2"/>
    <dgm:cxn modelId="{831CD6EC-A265-42BB-AECB-4CEAFFC60796}" srcId="{B0DFFB52-5C87-45DE-BF2D-502C01E0F379}" destId="{16B92C1B-7D9F-4313-B0D9-0F853F1E23CB}" srcOrd="0" destOrd="0" parTransId="{7EAE1228-5B21-4364-95C9-DB0A902BF0BA}" sibTransId="{6EF6A6A0-4E53-4E52-BAAA-CDE3373541E4}"/>
    <dgm:cxn modelId="{471F15ED-8756-4D1B-9B20-A250FBFD63E1}" srcId="{0F3C6442-9A01-446F-9717-8A532E779A10}" destId="{5F60F91E-A3D9-4736-B786-F58D7DFFF56A}" srcOrd="0" destOrd="0" parTransId="{8A3A96D0-99A7-449F-8BE4-BC5344338AD1}" sibTransId="{00F48DB8-8DC7-4A5E-93E4-187020EBC25C}"/>
    <dgm:cxn modelId="{12AA4FEE-D62A-4C72-8076-C908A16C3277}" srcId="{03D13660-DDC0-4ED8-B266-7673E8E4CA78}" destId="{75EEEFB3-9C98-4F23-8E10-9D5F460E6816}" srcOrd="0" destOrd="0" parTransId="{00C4121B-6581-4E1A-9C89-9A7C0965D8D1}" sibTransId="{10106B90-9A48-453D-A658-D8351194BF69}"/>
    <dgm:cxn modelId="{25D6D2E6-A9A6-4D13-A480-0EE96F3A700C}" type="presParOf" srcId="{F3F5FF3D-BFE1-43D7-B0E0-07BAB346FFE0}" destId="{959D673E-4A1E-412B-8A9B-07D420A8B3F3}" srcOrd="0" destOrd="0" presId="urn:microsoft.com/office/officeart/2005/8/layout/chevron2"/>
    <dgm:cxn modelId="{5E8E8013-4D2F-47DD-8DB8-2EF451238482}" type="presParOf" srcId="{959D673E-4A1E-412B-8A9B-07D420A8B3F3}" destId="{20C47CEB-7D0D-4D68-BFAD-C41DE5F938CF}" srcOrd="0" destOrd="0" presId="urn:microsoft.com/office/officeart/2005/8/layout/chevron2"/>
    <dgm:cxn modelId="{03091A7B-66EE-46EE-87F3-F00C043E5B96}" type="presParOf" srcId="{959D673E-4A1E-412B-8A9B-07D420A8B3F3}" destId="{889D4774-EE04-4BD3-969F-599ABA02A541}" srcOrd="1" destOrd="0" presId="urn:microsoft.com/office/officeart/2005/8/layout/chevron2"/>
    <dgm:cxn modelId="{ED61AA89-7753-4B9E-801F-81760C7C82F3}" type="presParOf" srcId="{F3F5FF3D-BFE1-43D7-B0E0-07BAB346FFE0}" destId="{6ABD1A06-B7E4-4426-AFEC-6B59769F2A2D}" srcOrd="1" destOrd="0" presId="urn:microsoft.com/office/officeart/2005/8/layout/chevron2"/>
    <dgm:cxn modelId="{FF76C459-E58C-41F7-ADDC-6C0F43A9BF5E}" type="presParOf" srcId="{F3F5FF3D-BFE1-43D7-B0E0-07BAB346FFE0}" destId="{DFDD097A-36FF-4DE2-B903-0196713A73E9}" srcOrd="2" destOrd="0" presId="urn:microsoft.com/office/officeart/2005/8/layout/chevron2"/>
    <dgm:cxn modelId="{6197BADA-D0BD-402F-B4C3-7446B4ADCCE0}" type="presParOf" srcId="{DFDD097A-36FF-4DE2-B903-0196713A73E9}" destId="{6024AF44-28AB-40D3-871C-BD6FD1EDAEBC}" srcOrd="0" destOrd="0" presId="urn:microsoft.com/office/officeart/2005/8/layout/chevron2"/>
    <dgm:cxn modelId="{CF0B3F65-03FF-40F8-B551-5D40024D43A7}" type="presParOf" srcId="{DFDD097A-36FF-4DE2-B903-0196713A73E9}" destId="{209ACF4B-07B5-4355-81BE-5524B30DC062}" srcOrd="1" destOrd="0" presId="urn:microsoft.com/office/officeart/2005/8/layout/chevron2"/>
    <dgm:cxn modelId="{2AFE7262-DCFF-4787-B9A7-27BC622B5998}" type="presParOf" srcId="{F3F5FF3D-BFE1-43D7-B0E0-07BAB346FFE0}" destId="{C0D84B9B-411F-4C11-BBB0-83810A41DCEC}" srcOrd="3" destOrd="0" presId="urn:microsoft.com/office/officeart/2005/8/layout/chevron2"/>
    <dgm:cxn modelId="{A6537353-EDA5-499C-98F8-CB35E938DE5C}" type="presParOf" srcId="{F3F5FF3D-BFE1-43D7-B0E0-07BAB346FFE0}" destId="{5B80AAD6-DCAA-4AFF-91FC-68FEC1A60189}" srcOrd="4" destOrd="0" presId="urn:microsoft.com/office/officeart/2005/8/layout/chevron2"/>
    <dgm:cxn modelId="{776E8A39-5686-4071-B54D-557F1C394E1F}" type="presParOf" srcId="{5B80AAD6-DCAA-4AFF-91FC-68FEC1A60189}" destId="{D1A34FA8-F5CC-48F8-BB02-DB5023FE30E8}" srcOrd="0" destOrd="0" presId="urn:microsoft.com/office/officeart/2005/8/layout/chevron2"/>
    <dgm:cxn modelId="{DB175EDE-20DF-421B-8B1A-F338E496AD26}" type="presParOf" srcId="{5B80AAD6-DCAA-4AFF-91FC-68FEC1A60189}" destId="{0D828B6F-3470-4069-9964-2A025B7EE23E}" srcOrd="1" destOrd="0" presId="urn:microsoft.com/office/officeart/2005/8/layout/chevron2"/>
    <dgm:cxn modelId="{50C93719-31BC-4CA0-86EA-A024D71788E6}" type="presParOf" srcId="{F3F5FF3D-BFE1-43D7-B0E0-07BAB346FFE0}" destId="{1857BA82-DF91-46A0-AB23-291A1042C383}" srcOrd="5" destOrd="0" presId="urn:microsoft.com/office/officeart/2005/8/layout/chevron2"/>
    <dgm:cxn modelId="{00961E9A-C066-42A6-BB0E-94F830AA2854}" type="presParOf" srcId="{F3F5FF3D-BFE1-43D7-B0E0-07BAB346FFE0}" destId="{6D88C212-599D-4E1F-9CB5-E2520ACE30E0}" srcOrd="6" destOrd="0" presId="urn:microsoft.com/office/officeart/2005/8/layout/chevron2"/>
    <dgm:cxn modelId="{DB6822F9-C4B0-47DC-98BF-32F77350F4DA}" type="presParOf" srcId="{6D88C212-599D-4E1F-9CB5-E2520ACE30E0}" destId="{719FE8F1-DF26-4E0B-89A5-6C40DD35A2BD}" srcOrd="0" destOrd="0" presId="urn:microsoft.com/office/officeart/2005/8/layout/chevron2"/>
    <dgm:cxn modelId="{DAF89291-D941-46D1-871D-D2852C04FD0A}" type="presParOf" srcId="{6D88C212-599D-4E1F-9CB5-E2520ACE30E0}" destId="{7126D790-75C6-40B6-BBD2-AB1CC53159DF}" srcOrd="1" destOrd="0" presId="urn:microsoft.com/office/officeart/2005/8/layout/chevron2"/>
    <dgm:cxn modelId="{99D4A499-FDA3-4C98-AA3A-BDD9779FF34E}" type="presParOf" srcId="{F3F5FF3D-BFE1-43D7-B0E0-07BAB346FFE0}" destId="{6F2C8D20-4E84-4162-944A-89915B4A4F8A}" srcOrd="7" destOrd="0" presId="urn:microsoft.com/office/officeart/2005/8/layout/chevron2"/>
    <dgm:cxn modelId="{48585009-8F0F-4F30-9F3D-431A8E314940}" type="presParOf" srcId="{F3F5FF3D-BFE1-43D7-B0E0-07BAB346FFE0}" destId="{37C3C6C7-9AE4-4FB9-A78C-BF5F0153A2D1}" srcOrd="8" destOrd="0" presId="urn:microsoft.com/office/officeart/2005/8/layout/chevron2"/>
    <dgm:cxn modelId="{0A489C6C-4DD0-4E30-9B4C-1CBE907D9C13}" type="presParOf" srcId="{37C3C6C7-9AE4-4FB9-A78C-BF5F0153A2D1}" destId="{293419A9-A10C-4BCB-8D3E-6B65CD38E6BA}" srcOrd="0" destOrd="0" presId="urn:microsoft.com/office/officeart/2005/8/layout/chevron2"/>
    <dgm:cxn modelId="{3B4FD6EA-CCD2-4421-BA95-24836CB97514}" type="presParOf" srcId="{37C3C6C7-9AE4-4FB9-A78C-BF5F0153A2D1}" destId="{D71F2AB5-01E6-4708-8ED5-2E1D1162B2CB}" srcOrd="1" destOrd="0" presId="urn:microsoft.com/office/officeart/2005/8/layout/chevron2"/>
    <dgm:cxn modelId="{425A8472-188C-4306-A8AB-9F9A3F72F665}" type="presParOf" srcId="{F3F5FF3D-BFE1-43D7-B0E0-07BAB346FFE0}" destId="{FA4347CA-C47E-4767-9461-B7FFC511370C}" srcOrd="9" destOrd="0" presId="urn:microsoft.com/office/officeart/2005/8/layout/chevron2"/>
    <dgm:cxn modelId="{6CB3AD9C-0AF5-4FCB-A2F0-8D34B84B64D2}" type="presParOf" srcId="{F3F5FF3D-BFE1-43D7-B0E0-07BAB346FFE0}" destId="{86BBD767-2AED-4F3F-AF4C-D854E902C106}" srcOrd="10" destOrd="0" presId="urn:microsoft.com/office/officeart/2005/8/layout/chevron2"/>
    <dgm:cxn modelId="{FFE1FC8D-8B4A-42B6-A446-399DC08DEBDD}" type="presParOf" srcId="{86BBD767-2AED-4F3F-AF4C-D854E902C106}" destId="{44BB57C2-B505-4CFB-8060-B6346B4221F2}" srcOrd="0" destOrd="0" presId="urn:microsoft.com/office/officeart/2005/8/layout/chevron2"/>
    <dgm:cxn modelId="{A5BC600A-CF1A-4672-8B5E-CB2E2A6E9022}" type="presParOf" srcId="{86BBD767-2AED-4F3F-AF4C-D854E902C106}" destId="{C457B248-A251-4D6C-80AB-AC9FE7ABDE5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BC941-44D3-4EAD-B293-C982C09CDDE3}">
      <dsp:nvSpPr>
        <dsp:cNvPr id="0" name=""/>
        <dsp:cNvSpPr/>
      </dsp:nvSpPr>
      <dsp:spPr>
        <a:xfrm>
          <a:off x="226134" y="325853"/>
          <a:ext cx="1455407" cy="14101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061EDBD-C8A3-40E3-B057-6369D167EB4C}">
      <dsp:nvSpPr>
        <dsp:cNvPr id="0" name=""/>
        <dsp:cNvSpPr/>
      </dsp:nvSpPr>
      <dsp:spPr>
        <a:xfrm>
          <a:off x="161876" y="216647"/>
          <a:ext cx="9004707" cy="459889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tr-TR" sz="4800" b="1" kern="1200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Hobo Std" panose="020B0803040709020204" pitchFamily="34" charset="0"/>
            </a:rPr>
            <a:t>AMACI:</a:t>
          </a:r>
        </a:p>
        <a:p>
          <a:pPr marL="0" lvl="0" indent="0" algn="ctr" defTabSz="2133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tr-TR" sz="3200" b="1" kern="1200" dirty="0">
              <a:solidFill>
                <a:schemeClr val="tx1"/>
              </a:solidFill>
            </a:rPr>
            <a:t>Ortaokul/Ortaöğretim öğrencileri arasındaki anlaşmazlıkların şiddet/çatışma eylemine dönmeden kendi akranları arasından seçilen arabulucu veya uzlaştırıcılar sayesinde barış ile çözülmesini sağlamaktır.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161876" y="216647"/>
        <a:ext cx="9004707" cy="4598898"/>
      </dsp:txXfrm>
    </dsp:sp>
    <dsp:sp modelId="{8C882B4C-0823-4D88-8403-6E6EF5DDE031}">
      <dsp:nvSpPr>
        <dsp:cNvPr id="0" name=""/>
        <dsp:cNvSpPr/>
      </dsp:nvSpPr>
      <dsp:spPr>
        <a:xfrm>
          <a:off x="907981" y="13544"/>
          <a:ext cx="781702" cy="781904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7743F5-8CD5-4E59-88C8-4FE7D3750919}">
      <dsp:nvSpPr>
        <dsp:cNvPr id="0" name=""/>
        <dsp:cNvSpPr/>
      </dsp:nvSpPr>
      <dsp:spPr>
        <a:xfrm rot="5400000">
          <a:off x="8337972" y="76987"/>
          <a:ext cx="781904" cy="78170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2C1E23-0D6A-4129-942C-E7F8C7E7C43B}">
      <dsp:nvSpPr>
        <dsp:cNvPr id="0" name=""/>
        <dsp:cNvSpPr/>
      </dsp:nvSpPr>
      <dsp:spPr>
        <a:xfrm rot="16200000">
          <a:off x="790648" y="3766634"/>
          <a:ext cx="781904" cy="78170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30CC59-B6EC-4A65-A1B0-5D4BD39951E5}">
      <dsp:nvSpPr>
        <dsp:cNvPr id="0" name=""/>
        <dsp:cNvSpPr/>
      </dsp:nvSpPr>
      <dsp:spPr>
        <a:xfrm rot="10800000">
          <a:off x="8775732" y="3788801"/>
          <a:ext cx="781702" cy="781904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1DE3D-F519-4FF2-A028-3AAFA62856F9}">
      <dsp:nvSpPr>
        <dsp:cNvPr id="0" name=""/>
        <dsp:cNvSpPr/>
      </dsp:nvSpPr>
      <dsp:spPr>
        <a:xfrm>
          <a:off x="0" y="1317292"/>
          <a:ext cx="9169401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BE5F07-FAC9-4252-BEC8-6EDF7BA0A284}">
      <dsp:nvSpPr>
        <dsp:cNvPr id="0" name=""/>
        <dsp:cNvSpPr/>
      </dsp:nvSpPr>
      <dsp:spPr>
        <a:xfrm>
          <a:off x="458470" y="775"/>
          <a:ext cx="8639987" cy="1655997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2607" tIns="0" rIns="24260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noProof="0" dirty="0">
              <a:solidFill>
                <a:schemeClr val="accent6">
                  <a:lumMod val="50000"/>
                </a:schemeClr>
              </a:solidFill>
            </a:rPr>
            <a:t>Gençlerin</a:t>
          </a:r>
          <a:r>
            <a:rPr lang="en-US" sz="28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tr-TR" sz="2800" b="1" kern="1200" noProof="0" dirty="0">
              <a:solidFill>
                <a:schemeClr val="accent6">
                  <a:lumMod val="50000"/>
                </a:schemeClr>
              </a:solidFill>
            </a:rPr>
            <a:t>kişisel ve sosyal gelişimlerinin desteklenmesi, potansiyellerini ortaya çıkartabilecek </a:t>
          </a:r>
          <a:r>
            <a:rPr lang="en-US" sz="28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tr-TR" sz="2800" b="1" kern="1200" noProof="0" dirty="0">
              <a:solidFill>
                <a:schemeClr val="accent6">
                  <a:lumMod val="50000"/>
                </a:schemeClr>
              </a:solidFill>
            </a:rPr>
            <a:t>imkânların sunulması.</a:t>
          </a:r>
          <a:endParaRPr lang="tr-TR" sz="28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39309" y="81614"/>
        <a:ext cx="8478309" cy="1494319"/>
      </dsp:txXfrm>
    </dsp:sp>
    <dsp:sp modelId="{5BEC7118-2E4D-417C-B6AD-9859472FAD39}">
      <dsp:nvSpPr>
        <dsp:cNvPr id="0" name=""/>
        <dsp:cNvSpPr/>
      </dsp:nvSpPr>
      <dsp:spPr>
        <a:xfrm>
          <a:off x="0" y="3337616"/>
          <a:ext cx="9169401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556370"/>
              <a:satOff val="9982"/>
              <a:lumOff val="8138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E7D2E6-154E-47A7-AFD6-AC714B38F9B5}">
      <dsp:nvSpPr>
        <dsp:cNvPr id="0" name=""/>
        <dsp:cNvSpPr/>
      </dsp:nvSpPr>
      <dsp:spPr>
        <a:xfrm>
          <a:off x="458470" y="2021092"/>
          <a:ext cx="8639987" cy="1656003"/>
        </a:xfrm>
        <a:prstGeom prst="roundRect">
          <a:avLst/>
        </a:prstGeom>
        <a:solidFill>
          <a:schemeClr val="bg2">
            <a:lumMod val="1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2607" tIns="0" rIns="24260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/>
            <a:t>Ortak paydada çalışmaları için gençlerin teşvik edilmesi</a:t>
          </a:r>
          <a:r>
            <a:rPr lang="tr-TR" sz="2800" b="1" kern="1200" dirty="0">
              <a:effectLst/>
              <a:latin typeface="Adobe Garamond Pro" panose="02020502060506020403" pitchFamily="18" charset="-94"/>
            </a:rPr>
            <a:t>.</a:t>
          </a:r>
        </a:p>
      </dsp:txBody>
      <dsp:txXfrm>
        <a:off x="539309" y="2101931"/>
        <a:ext cx="8478309" cy="1494325"/>
      </dsp:txXfrm>
    </dsp:sp>
    <dsp:sp modelId="{B05C3607-1934-4556-9C57-8729748FB58A}">
      <dsp:nvSpPr>
        <dsp:cNvPr id="0" name=""/>
        <dsp:cNvSpPr/>
      </dsp:nvSpPr>
      <dsp:spPr>
        <a:xfrm>
          <a:off x="0" y="5357933"/>
          <a:ext cx="9169401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112740"/>
              <a:satOff val="19963"/>
              <a:lumOff val="16275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88E8DC-43DF-4A68-8500-9E237703514B}">
      <dsp:nvSpPr>
        <dsp:cNvPr id="0" name=""/>
        <dsp:cNvSpPr/>
      </dsp:nvSpPr>
      <dsp:spPr>
        <a:xfrm>
          <a:off x="442671" y="4056353"/>
          <a:ext cx="8639987" cy="1655997"/>
        </a:xfrm>
        <a:prstGeom prst="roundRect">
          <a:avLst/>
        </a:prstGeom>
        <a:solidFill>
          <a:srgbClr val="00B05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2607" tIns="0" rIns="24260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/>
            <a:t>Demokratik yaşama gençlerin katılımının teşvik edilmesi, aktif vatandaşlık ile ilgili farkındalıklarının teşvik edilmesidir</a:t>
          </a:r>
          <a:endParaRPr lang="tr-TR" sz="2800" b="1" kern="1200" dirty="0">
            <a:effectLst/>
            <a:latin typeface="Adobe Garamond Pro" panose="02020502060506020403" pitchFamily="18" charset="-94"/>
          </a:endParaRPr>
        </a:p>
      </dsp:txBody>
      <dsp:txXfrm>
        <a:off x="523510" y="4137192"/>
        <a:ext cx="8478309" cy="14943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47CEB-7D0D-4D68-BFAD-C41DE5F938CF}">
      <dsp:nvSpPr>
        <dsp:cNvPr id="0" name=""/>
        <dsp:cNvSpPr/>
      </dsp:nvSpPr>
      <dsp:spPr>
        <a:xfrm rot="5400000">
          <a:off x="-98899" y="52501"/>
          <a:ext cx="992516" cy="89467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800" kern="1200" dirty="0"/>
            <a:t>KOORDİNATÖR</a:t>
          </a:r>
        </a:p>
      </dsp:txBody>
      <dsp:txXfrm rot="-5400000">
        <a:off x="-49976" y="450915"/>
        <a:ext cx="894671" cy="97845"/>
      </dsp:txXfrm>
    </dsp:sp>
    <dsp:sp modelId="{889D4774-EE04-4BD3-969F-599ABA02A541}">
      <dsp:nvSpPr>
        <dsp:cNvPr id="0" name=""/>
        <dsp:cNvSpPr/>
      </dsp:nvSpPr>
      <dsp:spPr>
        <a:xfrm rot="5400000">
          <a:off x="6539884" y="-5791565"/>
          <a:ext cx="645135" cy="12235425"/>
        </a:xfrm>
        <a:prstGeom prst="round2SameRect">
          <a:avLst/>
        </a:prstGeom>
        <a:gradFill rotWithShape="1">
          <a:gsLst>
            <a:gs pos="0">
              <a:schemeClr val="accent5">
                <a:tint val="60000"/>
                <a:lumMod val="110000"/>
              </a:schemeClr>
            </a:gs>
            <a:gs pos="100000">
              <a:schemeClr val="accent5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  <a:sp3d extrusionH="506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400" b="1" kern="1200" dirty="0">
              <a:solidFill>
                <a:schemeClr val="tx1"/>
              </a:solidFill>
              <a:latin typeface="Bahnschrift" panose="020B0502040204020203" pitchFamily="34" charset="0"/>
            </a:rPr>
            <a:t>ALTINDAĞ İLÇE MİLLİ EĞİTİM MÜDÜRLÜĞÜ </a:t>
          </a:r>
          <a:r>
            <a:rPr lang="tr-TR" sz="3400" b="1" kern="1200" dirty="0">
              <a:solidFill>
                <a:srgbClr val="00B050"/>
              </a:solidFill>
              <a:latin typeface="Bahnschrift" panose="020B0502040204020203" pitchFamily="34" charset="0"/>
            </a:rPr>
            <a:t>(Koordinatör)</a:t>
          </a:r>
        </a:p>
      </dsp:txBody>
      <dsp:txXfrm rot="-5400000">
        <a:off x="744740" y="35072"/>
        <a:ext cx="12203932" cy="582149"/>
      </dsp:txXfrm>
    </dsp:sp>
    <dsp:sp modelId="{6024AF44-28AB-40D3-871C-BD6FD1EDAEBC}">
      <dsp:nvSpPr>
        <dsp:cNvPr id="0" name=""/>
        <dsp:cNvSpPr/>
      </dsp:nvSpPr>
      <dsp:spPr>
        <a:xfrm rot="5400000">
          <a:off x="-164137" y="1013179"/>
          <a:ext cx="992516" cy="764195"/>
        </a:xfrm>
        <a:prstGeom prst="chevron">
          <a:avLst/>
        </a:prstGeom>
        <a:solidFill>
          <a:schemeClr val="accent5">
            <a:hueOff val="3595626"/>
            <a:satOff val="-1444"/>
            <a:lumOff val="-4785"/>
            <a:alphaOff val="0"/>
          </a:schemeClr>
        </a:solidFill>
        <a:ln w="9525" cap="flat" cmpd="sng" algn="ctr">
          <a:solidFill>
            <a:schemeClr val="accent5">
              <a:hueOff val="3595626"/>
              <a:satOff val="-1444"/>
              <a:lumOff val="-4785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600" kern="1200" dirty="0"/>
        </a:p>
      </dsp:txBody>
      <dsp:txXfrm rot="-5400000">
        <a:off x="-49976" y="1281117"/>
        <a:ext cx="764195" cy="228321"/>
      </dsp:txXfrm>
    </dsp:sp>
    <dsp:sp modelId="{209ACF4B-07B5-4355-81BE-5524B30DC062}">
      <dsp:nvSpPr>
        <dsp:cNvPr id="0" name=""/>
        <dsp:cNvSpPr/>
      </dsp:nvSpPr>
      <dsp:spPr>
        <a:xfrm rot="5400000">
          <a:off x="6474645" y="-4896125"/>
          <a:ext cx="645135" cy="122354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595626"/>
              <a:satOff val="-1444"/>
              <a:lumOff val="-4785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200" b="1" kern="1200" dirty="0">
              <a:latin typeface="Bahnschrift" panose="020B0502040204020203" pitchFamily="34" charset="0"/>
            </a:rPr>
            <a:t>BOLU ABANT IZZET BAYSAL UNIVERSITESI/ </a:t>
          </a:r>
          <a:r>
            <a:rPr lang="tr-TR" sz="3200" b="1" kern="1200" dirty="0" err="1">
              <a:latin typeface="Bahnschrift" panose="020B0502040204020203" pitchFamily="34" charset="0"/>
            </a:rPr>
            <a:t>Turkey</a:t>
          </a:r>
          <a:endParaRPr lang="tr-TR" sz="3200" b="1" kern="1200" dirty="0">
            <a:latin typeface="Bahnschrift" panose="020B0502040204020203" pitchFamily="34" charset="0"/>
          </a:endParaRPr>
        </a:p>
      </dsp:txBody>
      <dsp:txXfrm rot="-5400000">
        <a:off x="679501" y="930512"/>
        <a:ext cx="12203932" cy="582149"/>
      </dsp:txXfrm>
    </dsp:sp>
    <dsp:sp modelId="{D1A34FA8-F5CC-48F8-BB02-DB5023FE30E8}">
      <dsp:nvSpPr>
        <dsp:cNvPr id="0" name=""/>
        <dsp:cNvSpPr/>
      </dsp:nvSpPr>
      <dsp:spPr>
        <a:xfrm rot="5400000">
          <a:off x="-198855" y="1943337"/>
          <a:ext cx="992516" cy="694761"/>
        </a:xfrm>
        <a:prstGeom prst="chevron">
          <a:avLst/>
        </a:prstGeom>
        <a:solidFill>
          <a:schemeClr val="accent5">
            <a:hueOff val="7191253"/>
            <a:satOff val="-2888"/>
            <a:lumOff val="-9569"/>
            <a:alphaOff val="0"/>
          </a:schemeClr>
        </a:solidFill>
        <a:ln w="9525" cap="flat" cmpd="sng" algn="ctr">
          <a:solidFill>
            <a:schemeClr val="accent5">
              <a:hueOff val="7191253"/>
              <a:satOff val="-2888"/>
              <a:lumOff val="-9569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 dirty="0"/>
        </a:p>
      </dsp:txBody>
      <dsp:txXfrm rot="-5400000">
        <a:off x="-49977" y="2141841"/>
        <a:ext cx="694761" cy="297755"/>
      </dsp:txXfrm>
    </dsp:sp>
    <dsp:sp modelId="{0D828B6F-3470-4069-9964-2A025B7EE23E}">
      <dsp:nvSpPr>
        <dsp:cNvPr id="0" name=""/>
        <dsp:cNvSpPr/>
      </dsp:nvSpPr>
      <dsp:spPr>
        <a:xfrm rot="5400000">
          <a:off x="6439928" y="-4000684"/>
          <a:ext cx="645135" cy="122354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7191253"/>
              <a:satOff val="-2888"/>
              <a:lumOff val="-9569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b="1" kern="1200" dirty="0">
              <a:latin typeface="Bahnschrift" panose="020B0502040204020203" pitchFamily="34" charset="0"/>
            </a:rPr>
            <a:t>DEZAVANTAJLI GRUPLARI ANLAMA VE SOSYAL DESTEK DERNEĞİ (DEGDER)/ </a:t>
          </a:r>
          <a:r>
            <a:rPr lang="tr-TR" sz="2800" b="1" kern="1200" dirty="0" err="1">
              <a:latin typeface="Bahnschrift" panose="020B0502040204020203" pitchFamily="34" charset="0"/>
            </a:rPr>
            <a:t>Turkey</a:t>
          </a:r>
          <a:endParaRPr lang="tr-TR" sz="2800" b="1" kern="1200" dirty="0">
            <a:latin typeface="Bahnschrift" panose="020B0502040204020203" pitchFamily="34" charset="0"/>
          </a:endParaRPr>
        </a:p>
      </dsp:txBody>
      <dsp:txXfrm rot="-5400000">
        <a:off x="644784" y="1825953"/>
        <a:ext cx="12203932" cy="582149"/>
      </dsp:txXfrm>
    </dsp:sp>
    <dsp:sp modelId="{719FE8F1-DF26-4E0B-89A5-6C40DD35A2BD}">
      <dsp:nvSpPr>
        <dsp:cNvPr id="0" name=""/>
        <dsp:cNvSpPr/>
      </dsp:nvSpPr>
      <dsp:spPr>
        <a:xfrm rot="5400000">
          <a:off x="-198855" y="2838778"/>
          <a:ext cx="992516" cy="694761"/>
        </a:xfrm>
        <a:prstGeom prst="chevron">
          <a:avLst/>
        </a:prstGeom>
        <a:solidFill>
          <a:schemeClr val="accent5">
            <a:hueOff val="10786880"/>
            <a:satOff val="-4331"/>
            <a:lumOff val="-14354"/>
            <a:alphaOff val="0"/>
          </a:schemeClr>
        </a:solidFill>
        <a:ln w="9525" cap="flat" cmpd="sng" algn="ctr">
          <a:solidFill>
            <a:schemeClr val="accent5">
              <a:hueOff val="10786880"/>
              <a:satOff val="-4331"/>
              <a:lumOff val="-14354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400" b="1" kern="1200" dirty="0">
            <a:latin typeface="Bahnschrift" panose="020B0502040204020203" pitchFamily="34" charset="0"/>
          </a:endParaRPr>
        </a:p>
      </dsp:txBody>
      <dsp:txXfrm rot="-5400000">
        <a:off x="-49977" y="3037282"/>
        <a:ext cx="694761" cy="297755"/>
      </dsp:txXfrm>
    </dsp:sp>
    <dsp:sp modelId="{7126D790-75C6-40B6-BBD2-AB1CC53159DF}">
      <dsp:nvSpPr>
        <dsp:cNvPr id="0" name=""/>
        <dsp:cNvSpPr/>
      </dsp:nvSpPr>
      <dsp:spPr>
        <a:xfrm rot="5400000">
          <a:off x="6439928" y="-3105244"/>
          <a:ext cx="645135" cy="122354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0786880"/>
              <a:satOff val="-4331"/>
              <a:lumOff val="-14354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600" b="1" kern="1200" dirty="0">
              <a:latin typeface="Bahnschrift" panose="020B0502040204020203" pitchFamily="34" charset="0"/>
            </a:rPr>
            <a:t>ITT LEONARDO DA VINCI/ </a:t>
          </a:r>
          <a:r>
            <a:rPr lang="tr-TR" sz="3600" b="1" kern="1200" dirty="0" err="1">
              <a:latin typeface="Bahnschrift" panose="020B0502040204020203" pitchFamily="34" charset="0"/>
            </a:rPr>
            <a:t>Italy</a:t>
          </a:r>
          <a:endParaRPr lang="tr-TR" sz="3600" b="1" kern="1200" dirty="0">
            <a:latin typeface="Bahnschrift" panose="020B0502040204020203" pitchFamily="34" charset="0"/>
          </a:endParaRPr>
        </a:p>
      </dsp:txBody>
      <dsp:txXfrm rot="-5400000">
        <a:off x="644784" y="2721393"/>
        <a:ext cx="12203932" cy="582149"/>
      </dsp:txXfrm>
    </dsp:sp>
    <dsp:sp modelId="{293419A9-A10C-4BCB-8D3E-6B65CD38E6BA}">
      <dsp:nvSpPr>
        <dsp:cNvPr id="0" name=""/>
        <dsp:cNvSpPr/>
      </dsp:nvSpPr>
      <dsp:spPr>
        <a:xfrm rot="5400000">
          <a:off x="-198855" y="3734218"/>
          <a:ext cx="992516" cy="694761"/>
        </a:xfrm>
        <a:prstGeom prst="chevron">
          <a:avLst/>
        </a:prstGeom>
        <a:solidFill>
          <a:schemeClr val="accent5">
            <a:hueOff val="14382505"/>
            <a:satOff val="-5775"/>
            <a:lumOff val="-19138"/>
            <a:alphaOff val="0"/>
          </a:schemeClr>
        </a:solidFill>
        <a:ln w="9525" cap="flat" cmpd="sng" algn="ctr">
          <a:solidFill>
            <a:schemeClr val="accent5">
              <a:hueOff val="14382505"/>
              <a:satOff val="-5775"/>
              <a:lumOff val="-19138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 dirty="0"/>
        </a:p>
      </dsp:txBody>
      <dsp:txXfrm rot="-5400000">
        <a:off x="-49977" y="3932722"/>
        <a:ext cx="694761" cy="297755"/>
      </dsp:txXfrm>
    </dsp:sp>
    <dsp:sp modelId="{D71F2AB5-01E6-4708-8ED5-2E1D1162B2CB}">
      <dsp:nvSpPr>
        <dsp:cNvPr id="0" name=""/>
        <dsp:cNvSpPr/>
      </dsp:nvSpPr>
      <dsp:spPr>
        <a:xfrm rot="5400000">
          <a:off x="6439928" y="-2209804"/>
          <a:ext cx="645135" cy="122354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4382505"/>
              <a:satOff val="-5775"/>
              <a:lumOff val="-19138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 dirty="0">
              <a:latin typeface="Bahnschrift" panose="020B0502040204020203" pitchFamily="34" charset="0"/>
            </a:rPr>
            <a:t>UNIVERZA V MARIBORU/</a:t>
          </a:r>
          <a:r>
            <a:rPr lang="tr-TR" sz="3200" b="1" kern="1200" dirty="0">
              <a:latin typeface="Bahnschrift" panose="020B0502040204020203" pitchFamily="34" charset="0"/>
            </a:rPr>
            <a:t> </a:t>
          </a:r>
          <a:r>
            <a:rPr lang="tr-TR" sz="3200" b="1" kern="1200" dirty="0" err="1">
              <a:latin typeface="Bahnschrift" panose="020B0502040204020203" pitchFamily="34" charset="0"/>
            </a:rPr>
            <a:t>Sloveny</a:t>
          </a:r>
          <a:r>
            <a:rPr lang="en-US" sz="3200" b="1" kern="1200" dirty="0">
              <a:latin typeface="Bahnschrift" panose="020B0502040204020203" pitchFamily="34" charset="0"/>
            </a:rPr>
            <a:t>a</a:t>
          </a:r>
          <a:endParaRPr lang="tr-TR" sz="3200" b="1" kern="1200" dirty="0">
            <a:latin typeface="Bahnschrift" panose="020B0502040204020203" pitchFamily="34" charset="0"/>
          </a:endParaRPr>
        </a:p>
      </dsp:txBody>
      <dsp:txXfrm rot="-5400000">
        <a:off x="644784" y="3616833"/>
        <a:ext cx="12203932" cy="582149"/>
      </dsp:txXfrm>
    </dsp:sp>
    <dsp:sp modelId="{44BB57C2-B505-4CFB-8060-B6346B4221F2}">
      <dsp:nvSpPr>
        <dsp:cNvPr id="0" name=""/>
        <dsp:cNvSpPr/>
      </dsp:nvSpPr>
      <dsp:spPr>
        <a:xfrm rot="5400000">
          <a:off x="-198855" y="4629659"/>
          <a:ext cx="992516" cy="694761"/>
        </a:xfrm>
        <a:prstGeom prst="chevron">
          <a:avLst/>
        </a:prstGeom>
        <a:solidFill>
          <a:schemeClr val="accent5">
            <a:hueOff val="17978132"/>
            <a:satOff val="-7219"/>
            <a:lumOff val="-23923"/>
            <a:alphaOff val="0"/>
          </a:schemeClr>
        </a:solidFill>
        <a:ln w="9525" cap="flat" cmpd="sng" algn="ctr">
          <a:solidFill>
            <a:schemeClr val="accent5">
              <a:hueOff val="17978132"/>
              <a:satOff val="-7219"/>
              <a:lumOff val="-23923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 dirty="0"/>
        </a:p>
      </dsp:txBody>
      <dsp:txXfrm rot="-5400000">
        <a:off x="-49977" y="4828163"/>
        <a:ext cx="694761" cy="297755"/>
      </dsp:txXfrm>
    </dsp:sp>
    <dsp:sp modelId="{C457B248-A251-4D6C-80AB-AC9FE7ABDE51}">
      <dsp:nvSpPr>
        <dsp:cNvPr id="0" name=""/>
        <dsp:cNvSpPr/>
      </dsp:nvSpPr>
      <dsp:spPr>
        <a:xfrm rot="5400000">
          <a:off x="6439928" y="-1314363"/>
          <a:ext cx="645135" cy="122354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7978132"/>
              <a:satOff val="-7219"/>
              <a:lumOff val="-23923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200" b="1" kern="1200" dirty="0">
              <a:latin typeface="Bahnschrift" panose="020B0502040204020203" pitchFamily="34" charset="0"/>
            </a:rPr>
            <a:t>AUSTRIAN ASSOCIATION OF INCLUSIVE SOCIETY (AIS) </a:t>
          </a:r>
          <a:r>
            <a:rPr lang="en-US" sz="3200" b="1" kern="1200" dirty="0">
              <a:latin typeface="Bahnschrift" panose="020B0502040204020203" pitchFamily="34" charset="0"/>
            </a:rPr>
            <a:t>/</a:t>
          </a:r>
          <a:r>
            <a:rPr lang="tr-TR" sz="3200" b="1" kern="1200" dirty="0">
              <a:latin typeface="Bahnschrift" panose="020B0502040204020203" pitchFamily="34" charset="0"/>
            </a:rPr>
            <a:t> </a:t>
          </a:r>
          <a:r>
            <a:rPr lang="tr-TR" sz="3200" b="1" kern="1200" dirty="0" err="1">
              <a:latin typeface="Bahnschrift" panose="020B0502040204020203" pitchFamily="34" charset="0"/>
            </a:rPr>
            <a:t>Austria</a:t>
          </a:r>
          <a:endParaRPr lang="tr-TR" sz="3200" b="1" kern="1200" dirty="0">
            <a:latin typeface="Bahnschrift" panose="020B0502040204020203" pitchFamily="34" charset="0"/>
          </a:endParaRPr>
        </a:p>
      </dsp:txBody>
      <dsp:txXfrm rot="-5400000">
        <a:off x="644784" y="4512274"/>
        <a:ext cx="12203932" cy="582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F4A44-40D8-452A-8F22-4DA77B37907E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8AEDD-33C8-4940-9AD4-895C86C6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3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>
                <a:solidFill>
                  <a:prstClr val="black"/>
                </a:solidFill>
                <a:latin typeface="Cambria"/>
              </a:rPr>
              <a:pPr/>
              <a:t>5</a:t>
            </a:fld>
            <a:endParaRPr lang="en-US">
              <a:solidFill>
                <a:prstClr val="black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15651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Resim 9">
            <a:extLst>
              <a:ext uri="{FF2B5EF4-FFF2-40B4-BE49-F238E27FC236}">
                <a16:creationId xmlns:a16="http://schemas.microsoft.com/office/drawing/2014/main" id="{A954D734-D853-4F72-956D-8F2EF32485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30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4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CFAD-47A2-4208-B177-AF9DB26EA90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2EB1-EB99-4AD3-ACDD-0DA7EF60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9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CFAD-47A2-4208-B177-AF9DB26EA90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2EB1-EB99-4AD3-ACDD-0DA7EF609C7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982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CFAD-47A2-4208-B177-AF9DB26EA90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2EB1-EB99-4AD3-ACDD-0DA7EF609C7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041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CFAD-47A2-4208-B177-AF9DB26EA90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2EB1-EB99-4AD3-ACDD-0DA7EF60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02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CFAD-47A2-4208-B177-AF9DB26EA90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2EB1-EB99-4AD3-ACDD-0DA7EF609C7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969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CFAD-47A2-4208-B177-AF9DB26EA90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2EB1-EB99-4AD3-ACDD-0DA7EF609C7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69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CFAD-47A2-4208-B177-AF9DB26EA90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2EB1-EB99-4AD3-ACDD-0DA7EF609C7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635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CFAD-47A2-4208-B177-AF9DB26EA90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2EB1-EB99-4AD3-ACDD-0DA7EF609C7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87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95401" y="1701030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271" y="595744"/>
            <a:ext cx="9601196" cy="130386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271" y="2535765"/>
            <a:ext cx="9601196" cy="331893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CFAD-47A2-4208-B177-AF9DB26EA90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2EB1-EB99-4AD3-ACDD-0DA7EF60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CFAD-47A2-4208-B177-AF9DB26EA90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2EB1-EB99-4AD3-ACDD-0DA7EF609C7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60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CFAD-47A2-4208-B177-AF9DB26EA90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2EB1-EB99-4AD3-ACDD-0DA7EF60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8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33338"/>
            <a:ext cx="9601196" cy="1303867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CFAD-47A2-4208-B177-AF9DB26EA90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2EB1-EB99-4AD3-ACDD-0DA7EF609C7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2351" y="1937205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3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05041"/>
            <a:ext cx="9601196" cy="130386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CFAD-47A2-4208-B177-AF9DB26EA90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2EB1-EB99-4AD3-ACDD-0DA7EF609C7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2350" y="21166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89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CFAD-47A2-4208-B177-AF9DB26EA90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2EB1-EB99-4AD3-ACDD-0DA7EF60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CFAD-47A2-4208-B177-AF9DB26EA90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2EB1-EB99-4AD3-ACDD-0DA7EF609C7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39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CFAD-47A2-4208-B177-AF9DB26EA90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2EB1-EB99-4AD3-ACDD-0DA7EF60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00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C9FCFAD-47A2-4208-B177-AF9DB26EA90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F12EB1-EB99-4AD3-ACDD-0DA7EF60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3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  <p:sldLayoutId id="2147484627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  <p:sldLayoutId id="2147484634" r:id="rId9"/>
    <p:sldLayoutId id="2147484635" r:id="rId10"/>
    <p:sldLayoutId id="2147484636" r:id="rId11"/>
    <p:sldLayoutId id="2147484637" r:id="rId12"/>
    <p:sldLayoutId id="2147484638" r:id="rId13"/>
    <p:sldLayoutId id="2147484639" r:id="rId14"/>
    <p:sldLayoutId id="2147484640" r:id="rId15"/>
    <p:sldLayoutId id="2147484641" r:id="rId16"/>
    <p:sldLayoutId id="214748464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Board%20ex%20final%20Fix%20Son.mp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A3B1FB-9439-42D5-A04A-15DFF1551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ED40BA-F955-4950-A730-92A0A7477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830D572-A0E6-4D67-B00D-12055D207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033" y="550606"/>
            <a:ext cx="8189354" cy="581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4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7182" t="13293" r="8903" b="8676"/>
          <a:stretch/>
        </p:blipFill>
        <p:spPr>
          <a:xfrm>
            <a:off x="8410668" y="4051426"/>
            <a:ext cx="3781331" cy="280657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5858" y="980021"/>
            <a:ext cx="11120284" cy="900033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2- EĞİTİM MODÜLLERİ	</a:t>
            </a:r>
            <a:r>
              <a:rPr lang="tr-TR" sz="3200" b="1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BOLU ABANT IZZET BAYSAL UNIVERSITESI</a:t>
            </a:r>
            <a:endParaRPr lang="en-US" sz="3200" b="1" dirty="0">
              <a:solidFill>
                <a:srgbClr val="7030A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273527"/>
            <a:ext cx="7616425" cy="4191000"/>
          </a:xfrm>
        </p:spPr>
        <p:txBody>
          <a:bodyPr>
            <a:normAutofit/>
          </a:bodyPr>
          <a:lstStyle/>
          <a:p>
            <a:r>
              <a:rPr lang="tr-TR" sz="3600" b="1" dirty="0">
                <a:latin typeface="Bahnschrift Light SemiCondensed" panose="020B0502040204020203" pitchFamily="34" charset="0"/>
              </a:rPr>
              <a:t>Eğitim modülleri arabulucu, uzlaştırıcı öğrencilerin eğitimlerini ve onları eğitecek öğretmenlerin eğitimlerini içerecektir.</a:t>
            </a:r>
          </a:p>
        </p:txBody>
      </p:sp>
      <p:sp>
        <p:nvSpPr>
          <p:cNvPr id="6" name="Unvan 3"/>
          <p:cNvSpPr txBox="1">
            <a:spLocks/>
          </p:cNvSpPr>
          <p:nvPr/>
        </p:nvSpPr>
        <p:spPr bwMode="auto">
          <a:xfrm>
            <a:off x="838200" y="77789"/>
            <a:ext cx="10515600" cy="692149"/>
          </a:xfrm>
          <a:prstGeom prst="roundRect">
            <a:avLst>
              <a:gd name="adj" fmla="val 33671"/>
            </a:avLst>
          </a:prstGeom>
          <a:solidFill>
            <a:schemeClr val="accent3">
              <a:lumMod val="65000"/>
              <a:alpha val="3098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tr-TR" sz="4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PROJE ÇIKTILARI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67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A0ED3F-B9FE-42B3-B6A1-70BD368CB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126090"/>
            <a:ext cx="9601196" cy="781367"/>
          </a:xfrm>
        </p:spPr>
        <p:txBody>
          <a:bodyPr>
            <a:normAutofit fontScale="90000"/>
          </a:bodyPr>
          <a:lstStyle/>
          <a:p>
            <a:r>
              <a:rPr lang="tr-TR" sz="3200" dirty="0">
                <a:latin typeface="Franklin Gothic Demi" panose="020B0703020102020204" pitchFamily="34" charset="0"/>
              </a:rPr>
              <a:t>I- (MÜZAKERECİ) OLARAK EĞİTİLECEK ÖĞRENCİLER İÇİN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02A289A-F43E-4A54-B8DB-117BAFBB7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897" y="1907457"/>
            <a:ext cx="10589342" cy="4208207"/>
          </a:xfrm>
        </p:spPr>
        <p:txBody>
          <a:bodyPr>
            <a:normAutofit/>
          </a:bodyPr>
          <a:lstStyle/>
          <a:p>
            <a:pPr marL="2286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Module-1:  </a:t>
            </a:r>
            <a:r>
              <a:rPr lang="tr-TR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Farklılıkların Kabulü</a:t>
            </a:r>
          </a:p>
          <a:p>
            <a:pPr marL="2286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Module-2: </a:t>
            </a:r>
            <a:r>
              <a:rPr lang="tr-TR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Kişiler arası anlaşmazlıklar ve çatışma çözme</a:t>
            </a:r>
          </a:p>
          <a:p>
            <a:pPr marL="2286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Module-3: </a:t>
            </a:r>
            <a:r>
              <a:rPr lang="tr-TR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Anlaşmazlık ve arabuluculuk yöntemini tanıtma, arabulucu öğrencilerde aranan nitelikler</a:t>
            </a:r>
          </a:p>
          <a:p>
            <a:pPr marL="2286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Module-4:  </a:t>
            </a:r>
            <a:r>
              <a:rPr lang="tr-TR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İletişim kurma becerileri</a:t>
            </a:r>
          </a:p>
          <a:p>
            <a:pPr marL="2286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Module-5: </a:t>
            </a:r>
            <a:r>
              <a:rPr lang="tr-TR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Öfke kontrolü Problem çözme ve duyguları kontrol etme</a:t>
            </a:r>
          </a:p>
          <a:p>
            <a:pPr marL="2286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Module-6:  </a:t>
            </a:r>
            <a:r>
              <a:rPr lang="tr-TR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Empati kurma</a:t>
            </a:r>
          </a:p>
          <a:p>
            <a:pPr marL="2286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Module-7: </a:t>
            </a:r>
            <a:r>
              <a:rPr lang="tr-TR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Akran arabuluculuğu adımları, Çözüm prensipleri (Uygulamalar)</a:t>
            </a: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5C358A7F-8B74-47C3-BA73-F7E308BB7671}"/>
              </a:ext>
            </a:extLst>
          </p:cNvPr>
          <p:cNvSpPr txBox="1">
            <a:spLocks/>
          </p:cNvSpPr>
          <p:nvPr/>
        </p:nvSpPr>
        <p:spPr>
          <a:xfrm>
            <a:off x="535857" y="261182"/>
            <a:ext cx="11120284" cy="9000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48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2- EĞİTİM MODÜLLERİ</a:t>
            </a:r>
            <a:endParaRPr lang="en-US" sz="4800" b="1" dirty="0">
              <a:solidFill>
                <a:srgbClr val="7030A0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42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A0ED3F-B9FE-42B3-B6A1-70BD368CB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126090"/>
            <a:ext cx="9601196" cy="781367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Franklin Gothic Demi" panose="020B0703020102020204" pitchFamily="34" charset="0"/>
              </a:rPr>
              <a:t>II- ÖĞRETMEN MODÜLÜ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02A289A-F43E-4A54-B8DB-117BAFBB7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897" y="1907457"/>
            <a:ext cx="10589342" cy="4208207"/>
          </a:xfrm>
        </p:spPr>
        <p:txBody>
          <a:bodyPr>
            <a:normAutofit/>
          </a:bodyPr>
          <a:lstStyle/>
          <a:p>
            <a:pPr marL="2286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Module-1:</a:t>
            </a:r>
            <a:r>
              <a:rPr lang="tr-TR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Farklılıkların farkında olmak, anlaşmazlıklar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b="1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Module-2: </a:t>
            </a:r>
            <a:r>
              <a:rPr lang="tr-TR" dirty="0">
                <a:solidFill>
                  <a:srgbClr val="0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Kişiler arası anlaşmazlıklar ve çatışma çözme</a:t>
            </a:r>
          </a:p>
          <a:p>
            <a:pPr marL="2286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Module-3:</a:t>
            </a:r>
            <a:r>
              <a:rPr lang="tr-TR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Anlaşmazlık çözüm yöntemi olarak Akran Arabuluculuğu ve Müzakere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Module-4:</a:t>
            </a:r>
            <a:r>
              <a:rPr lang="tr-TR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İletişim ve iletişim becerileri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Module-5:</a:t>
            </a:r>
            <a:r>
              <a:rPr lang="tr-TR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Öfke kontrolü, Problem çözme ve duyguları kontrol etme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Module-6:</a:t>
            </a:r>
            <a:r>
              <a:rPr lang="tr-TR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Arabulucu öğrencilerde aranan nitelikler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Module-7:</a:t>
            </a:r>
            <a:r>
              <a:rPr lang="tr-TR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Akran arabuluculuğu adımları, Çözüm prensipleri (Uygulamalar)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5C358A7F-8B74-47C3-BA73-F7E308BB7671}"/>
              </a:ext>
            </a:extLst>
          </p:cNvPr>
          <p:cNvSpPr txBox="1">
            <a:spLocks/>
          </p:cNvSpPr>
          <p:nvPr/>
        </p:nvSpPr>
        <p:spPr>
          <a:xfrm>
            <a:off x="535857" y="261182"/>
            <a:ext cx="11120284" cy="9000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48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2- EĞİTİM MODÜLLERİ</a:t>
            </a:r>
            <a:endParaRPr lang="en-US" sz="4800" b="1" dirty="0">
              <a:solidFill>
                <a:srgbClr val="7030A0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28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8100" y="875071"/>
            <a:ext cx="11127294" cy="1022555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3- Arabuluculuk / Uzlaştırıcı El </a:t>
            </a:r>
            <a:r>
              <a:rPr lang="tr-TR" sz="36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Kitabı-</a:t>
            </a:r>
            <a:r>
              <a:rPr lang="tr-TR" sz="3600" b="1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ITT LEONARDO DA VINCI</a:t>
            </a:r>
            <a:endParaRPr lang="en-US" sz="3600" b="1" dirty="0">
              <a:solidFill>
                <a:srgbClr val="7030A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2087294"/>
            <a:ext cx="9475839" cy="379239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sz="3200" b="1" dirty="0">
                <a:latin typeface="Bahnschrift Light SemiCondensed" panose="020B0502040204020203" pitchFamily="34" charset="0"/>
              </a:rPr>
              <a:t>İki ayrı el kitabı hazırlanacaktır. Biri öğrenci kitabı diğeri de eğitici el kitabı olacaktır. </a:t>
            </a:r>
          </a:p>
          <a:p>
            <a:pPr algn="just"/>
            <a:r>
              <a:rPr lang="tr-TR" sz="3200" b="1" dirty="0">
                <a:latin typeface="Bahnschrift Light SemiCondensed" panose="020B0502040204020203" pitchFamily="34" charset="0"/>
              </a:rPr>
              <a:t>Bu el kitapları, öğrenciler ve öğretmenler/eğitmenler için öğrenciler arasındaki çatışmaları çözmeye yönelik kılavuzlar olacaktır.</a:t>
            </a:r>
          </a:p>
          <a:p>
            <a:pPr algn="just"/>
            <a:r>
              <a:rPr lang="tr-TR" sz="3200" b="1" dirty="0">
                <a:latin typeface="Bahnschrift Light SemiCondensed" panose="020B0502040204020203" pitchFamily="34" charset="0"/>
              </a:rPr>
              <a:t>Çatışma çözümü, barış yapma ve arabuluculuk için pratik ve kolay ipuçları içerecekler. El kitapları tüm ortakların dillerinde yayınlanacaktır.</a:t>
            </a:r>
          </a:p>
        </p:txBody>
      </p:sp>
      <p:sp>
        <p:nvSpPr>
          <p:cNvPr id="6" name="Unvan 3"/>
          <p:cNvSpPr txBox="1">
            <a:spLocks/>
          </p:cNvSpPr>
          <p:nvPr/>
        </p:nvSpPr>
        <p:spPr bwMode="auto">
          <a:xfrm>
            <a:off x="838200" y="77789"/>
            <a:ext cx="10515600" cy="692149"/>
          </a:xfrm>
          <a:prstGeom prst="roundRect">
            <a:avLst>
              <a:gd name="adj" fmla="val 33671"/>
            </a:avLst>
          </a:prstGeom>
          <a:solidFill>
            <a:schemeClr val="accent3">
              <a:lumMod val="65000"/>
              <a:alpha val="3098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tr-TR" sz="4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PROJE ÇIKTILARI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729" y="4709652"/>
            <a:ext cx="1812323" cy="214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6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34297" y="769938"/>
            <a:ext cx="11710219" cy="1154820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4- Eğitim Modüllerinin Uygulanması- </a:t>
            </a:r>
            <a:r>
              <a:rPr lang="tr-TR" sz="2600" b="1" dirty="0" err="1">
                <a:solidFill>
                  <a:srgbClr val="0070C0"/>
                </a:solidFill>
                <a:latin typeface="Franklin Gothic Medium Cond" panose="020B0606030402020204" pitchFamily="34" charset="0"/>
              </a:rPr>
              <a:t>AltIndag</a:t>
            </a:r>
            <a:r>
              <a:rPr lang="tr-TR" sz="2600" b="1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 İlçe Milli Eğitim Müdürlüğü</a:t>
            </a:r>
            <a:endParaRPr lang="en-US" sz="2600" b="1" dirty="0">
              <a:solidFill>
                <a:srgbClr val="7030A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8425" y="1924757"/>
            <a:ext cx="9694509" cy="3836946"/>
          </a:xfrm>
        </p:spPr>
        <p:txBody>
          <a:bodyPr>
            <a:noAutofit/>
          </a:bodyPr>
          <a:lstStyle/>
          <a:p>
            <a:r>
              <a:rPr lang="tr-TR" sz="3200" b="1" dirty="0">
                <a:latin typeface="Bahnschrift Light SemiCondensed" panose="020B0502040204020203" pitchFamily="34" charset="0"/>
              </a:rPr>
              <a:t>Verilecek olan eğitici eğitimleri ve akran arabuluculuğu öğrenci eğitimleri en az 20 saatlik eğitim programı şeklinde olacaktır. </a:t>
            </a:r>
          </a:p>
          <a:p>
            <a:r>
              <a:rPr lang="tr-TR" sz="3200" b="1" dirty="0">
                <a:latin typeface="Bahnschrift Light SemiCondensed" panose="020B0502040204020203" pitchFamily="34" charset="0"/>
              </a:rPr>
              <a:t>Türkiye’den toplam 20 eğitici/</a:t>
            </a:r>
            <a:r>
              <a:rPr lang="tr-TR" sz="3200" b="1" dirty="0" err="1">
                <a:latin typeface="Bahnschrift Light SemiCondensed" panose="020B0502040204020203" pitchFamily="34" charset="0"/>
              </a:rPr>
              <a:t>formatör</a:t>
            </a:r>
            <a:r>
              <a:rPr lang="tr-TR" sz="3200" b="1" dirty="0">
                <a:latin typeface="Bahnschrift Light SemiCondensed" panose="020B0502040204020203" pitchFamily="34" charset="0"/>
              </a:rPr>
              <a:t>, 40 öğrenci arabulucu eğitilecektir. Diğer proje ortaklarının tamamı da 12 eğitici/</a:t>
            </a:r>
            <a:r>
              <a:rPr lang="tr-TR" sz="3200" b="1" dirty="0" err="1">
                <a:latin typeface="Bahnschrift Light SemiCondensed" panose="020B0502040204020203" pitchFamily="34" charset="0"/>
              </a:rPr>
              <a:t>formatör</a:t>
            </a:r>
            <a:r>
              <a:rPr lang="tr-TR" sz="3200" b="1" dirty="0">
                <a:latin typeface="Bahnschrift Light SemiCondensed" panose="020B0502040204020203" pitchFamily="34" charset="0"/>
              </a:rPr>
              <a:t> ve 30 arabulucu öğrenci eğiteceklerdir.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5973" y="5227576"/>
            <a:ext cx="2206027" cy="1630424"/>
          </a:xfrm>
          <a:prstGeom prst="rect">
            <a:avLst/>
          </a:prstGeom>
        </p:spPr>
      </p:pic>
      <p:sp>
        <p:nvSpPr>
          <p:cNvPr id="6" name="Unvan 3"/>
          <p:cNvSpPr txBox="1">
            <a:spLocks/>
          </p:cNvSpPr>
          <p:nvPr/>
        </p:nvSpPr>
        <p:spPr bwMode="auto">
          <a:xfrm>
            <a:off x="838200" y="77789"/>
            <a:ext cx="10515600" cy="692149"/>
          </a:xfrm>
          <a:prstGeom prst="roundRect">
            <a:avLst>
              <a:gd name="adj" fmla="val 33671"/>
            </a:avLst>
          </a:prstGeom>
          <a:solidFill>
            <a:schemeClr val="accent3">
              <a:lumMod val="65000"/>
              <a:alpha val="3098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tr-TR" sz="4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PROJE ÇIKTILARI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310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41090" y="769938"/>
            <a:ext cx="10134600" cy="715962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5- E-Öğrenme Platformu-</a:t>
            </a:r>
            <a:r>
              <a:rPr lang="tr-TR" sz="3100" b="1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Altındağ İlçe Milli Eğitim Müdürlüğü</a:t>
            </a:r>
            <a:endParaRPr lang="en-US" b="1" dirty="0">
              <a:solidFill>
                <a:srgbClr val="7030A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8887" y="1669946"/>
            <a:ext cx="11083681" cy="4191000"/>
          </a:xfrm>
        </p:spPr>
        <p:txBody>
          <a:bodyPr>
            <a:normAutofit/>
          </a:bodyPr>
          <a:lstStyle/>
          <a:p>
            <a:pPr algn="just"/>
            <a:r>
              <a:rPr lang="tr-TR" sz="3000" b="1" dirty="0">
                <a:latin typeface="Bahnschrift Light SemiCondensed" panose="020B0502040204020203" pitchFamily="34" charset="0"/>
              </a:rPr>
              <a:t>Öğretmenler, öğrenciler, ebeveynler ve Akran Zorbalığı konusunda eğitim içeriğine ulaşmak isteyen bireyler için hazırlanacak olan bir eğitim platformu hazırlanacaktır. Hazırlanan tüm içerikler için ölçme ve değerlendirme soruları da olacaktır. </a:t>
            </a:r>
          </a:p>
          <a:p>
            <a:pPr algn="just"/>
            <a:r>
              <a:rPr lang="tr-TR" sz="3000" b="1" dirty="0">
                <a:latin typeface="Bahnschrift Light SemiCondensed" panose="020B0502040204020203" pitchFamily="34" charset="0"/>
              </a:rPr>
              <a:t>Bir E-öğrenme Platformu (ELP), eğitim sunumunu ve yönetimini desteklemek ve geliştirmek için öğretmenlere, öğrencilere, velilere ve eğitimle ilgili diğer kişilere bilgi, araçlar ve kaynaklar sağlayan entegre bir etkileşimli çevrimiçi hizmet setidir.</a:t>
            </a:r>
          </a:p>
        </p:txBody>
      </p:sp>
      <p:sp>
        <p:nvSpPr>
          <p:cNvPr id="6" name="Unvan 3"/>
          <p:cNvSpPr txBox="1">
            <a:spLocks/>
          </p:cNvSpPr>
          <p:nvPr/>
        </p:nvSpPr>
        <p:spPr bwMode="auto">
          <a:xfrm>
            <a:off x="838200" y="77789"/>
            <a:ext cx="10515600" cy="692149"/>
          </a:xfrm>
          <a:prstGeom prst="roundRect">
            <a:avLst>
              <a:gd name="adj" fmla="val 33671"/>
            </a:avLst>
          </a:prstGeom>
          <a:solidFill>
            <a:schemeClr val="accent3">
              <a:lumMod val="65000"/>
              <a:alpha val="3098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tr-TR" sz="4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PROJE ÇIKTILARI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240" y="5188054"/>
            <a:ext cx="3684760" cy="166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30442"/>
      </p:ext>
    </p:extLst>
  </p:cSld>
  <p:clrMapOvr>
    <a:masterClrMapping/>
  </p:clrMapOvr>
  <p:transition spd="med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3955" t="4538" r="2924" b="4363"/>
          <a:stretch/>
        </p:blipFill>
        <p:spPr>
          <a:xfrm>
            <a:off x="10230006" y="4699819"/>
            <a:ext cx="1961994" cy="2158181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79422" y="648582"/>
            <a:ext cx="10774378" cy="1100495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6- AKADEMİK MAKALELER- </a:t>
            </a:r>
            <a:r>
              <a:rPr lang="en-US" sz="3200" b="1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UNIVERZA V MARIBORU </a:t>
            </a:r>
            <a:r>
              <a:rPr lang="tr-TR" sz="3200" b="1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- Lider</a:t>
            </a:r>
            <a:endParaRPr lang="en-US" sz="3200" b="1" dirty="0">
              <a:solidFill>
                <a:srgbClr val="0070C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8257" y="1627720"/>
            <a:ext cx="9684775" cy="4684589"/>
          </a:xfrm>
        </p:spPr>
        <p:txBody>
          <a:bodyPr>
            <a:normAutofit/>
          </a:bodyPr>
          <a:lstStyle/>
          <a:p>
            <a:r>
              <a:rPr lang="tr-TR" sz="2800" b="1" dirty="0">
                <a:latin typeface="Bahnschrift Light SemiCondensed" panose="020B0502040204020203" pitchFamily="34" charset="0"/>
              </a:rPr>
              <a:t>Akademik bir makale hazırlanacak ve hakemli bir dergide yayınlanacaktır.</a:t>
            </a:r>
          </a:p>
          <a:p>
            <a:r>
              <a:rPr lang="tr-TR" sz="2800" b="1" dirty="0">
                <a:latin typeface="Bahnschrift Light SemiCondensed" panose="020B0502040204020203" pitchFamily="34" charset="0"/>
              </a:rPr>
              <a:t>Makalede veriler, istatistikle, ülkelerin yasal çerçevesi,</a:t>
            </a:r>
          </a:p>
          <a:p>
            <a:r>
              <a:rPr lang="tr-TR" sz="2800" b="1" dirty="0">
                <a:latin typeface="Bahnschrift Light SemiCondensed" panose="020B0502040204020203" pitchFamily="34" charset="0"/>
              </a:rPr>
              <a:t>Akran mağduriyeti ve zorbalık (PVB) sorununu, zorbalar ve mağdurlar arasında arabuluculuk, mağdurların maruz kaldığı psikolojik zorluklar, </a:t>
            </a:r>
            <a:r>
              <a:rPr lang="tr-TR" sz="2800" b="1" dirty="0" err="1">
                <a:latin typeface="Bahnschrift Light SemiCondensed" panose="020B0502040204020203" pitchFamily="34" charset="0"/>
              </a:rPr>
              <a:t>PVB'nin</a:t>
            </a:r>
            <a:r>
              <a:rPr lang="tr-TR" sz="2800" b="1" dirty="0">
                <a:latin typeface="Bahnschrift Light SemiCondensed" panose="020B0502040204020203" pitchFamily="34" charset="0"/>
              </a:rPr>
              <a:t> sosyal etkileri vb. ile başa çıkmak için yeni öğretim ve rehabilitasyon metodolojisi ve yenilikçi eğitim/rehabilitasyon konuları,</a:t>
            </a:r>
          </a:p>
          <a:p>
            <a:r>
              <a:rPr lang="tr-TR" sz="2800" b="1" dirty="0">
                <a:latin typeface="Bahnschrift Light SemiCondensed" panose="020B0502040204020203" pitchFamily="34" charset="0"/>
              </a:rPr>
              <a:t>Zorbalık ve mağdur öğrenciler için yeni yaklaşımlar yer alacaktır.</a:t>
            </a:r>
          </a:p>
        </p:txBody>
      </p:sp>
      <p:sp>
        <p:nvSpPr>
          <p:cNvPr id="6" name="Unvan 3"/>
          <p:cNvSpPr txBox="1">
            <a:spLocks/>
          </p:cNvSpPr>
          <p:nvPr/>
        </p:nvSpPr>
        <p:spPr bwMode="auto">
          <a:xfrm>
            <a:off x="838200" y="77789"/>
            <a:ext cx="10515600" cy="692149"/>
          </a:xfrm>
          <a:prstGeom prst="roundRect">
            <a:avLst>
              <a:gd name="adj" fmla="val 33671"/>
            </a:avLst>
          </a:prstGeom>
          <a:solidFill>
            <a:schemeClr val="accent3">
              <a:lumMod val="65000"/>
              <a:alpha val="3098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tr-TR" sz="4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PROJE ÇIKTILARI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723828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47252" y="623816"/>
            <a:ext cx="10923638" cy="1057499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7- Öğrenciler İçin Hazırlanan Eğitsel Oyun - </a:t>
            </a:r>
            <a:r>
              <a:rPr lang="tr-TR" sz="3100" b="1" dirty="0" err="1">
                <a:solidFill>
                  <a:srgbClr val="0070C0"/>
                </a:solidFill>
                <a:latin typeface="Franklin Gothic Medium Cond" panose="020B0606030402020204" pitchFamily="34" charset="0"/>
              </a:rPr>
              <a:t>Altındag</a:t>
            </a:r>
            <a:r>
              <a:rPr lang="tr-TR" sz="3100" b="1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 İlçe MEM</a:t>
            </a:r>
            <a:endParaRPr lang="en-US" b="1" dirty="0">
              <a:solidFill>
                <a:srgbClr val="7030A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8174" y="1885807"/>
            <a:ext cx="8401615" cy="4527394"/>
          </a:xfrm>
        </p:spPr>
        <p:txBody>
          <a:bodyPr>
            <a:normAutofit/>
          </a:bodyPr>
          <a:lstStyle/>
          <a:p>
            <a:r>
              <a:rPr lang="tr-TR" sz="2800" b="1" dirty="0">
                <a:latin typeface="Bahnschrift Light SemiCondensed" panose="020B0502040204020203" pitchFamily="34" charset="0"/>
              </a:rPr>
              <a:t>Bu çıktının amacı öğrencileri eğitirken eğlendirmektir. Bu oyun vasıtasıyla öğrenciler gerçek hayat hikâyeleri vasıtasıyla problem çözmek için pozitif düşünce sistemine sahip olabilmeyi öğreneceklerdir.  </a:t>
            </a:r>
          </a:p>
          <a:p>
            <a:r>
              <a:rPr lang="tr-TR" sz="2800" b="1" dirty="0">
                <a:latin typeface="Bahnschrift Light SemiCondensed" panose="020B0502040204020203" pitchFamily="34" charset="0"/>
              </a:rPr>
              <a:t>Oyun hazırlandıktan sonra Türkiye’de öncelikle 10 öğrenci üzerinde diğer ülkelerde ise 5’er öğrenci üzerinde denecektir. </a:t>
            </a:r>
          </a:p>
        </p:txBody>
      </p:sp>
      <p:sp>
        <p:nvSpPr>
          <p:cNvPr id="6" name="Unvan 3"/>
          <p:cNvSpPr txBox="1">
            <a:spLocks/>
          </p:cNvSpPr>
          <p:nvPr/>
        </p:nvSpPr>
        <p:spPr bwMode="auto">
          <a:xfrm>
            <a:off x="838200" y="77789"/>
            <a:ext cx="10515600" cy="692149"/>
          </a:xfrm>
          <a:prstGeom prst="roundRect">
            <a:avLst>
              <a:gd name="adj" fmla="val 33671"/>
            </a:avLst>
          </a:prstGeom>
          <a:solidFill>
            <a:schemeClr val="accent3">
              <a:lumMod val="65000"/>
              <a:alpha val="3098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tr-TR" sz="4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PROJE ÇIKTILARI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336E246-68BB-4A73-AFBC-58A2A1302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9180" y="4847303"/>
            <a:ext cx="3572820" cy="200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77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ED2EAA5F-A902-4CCC-BF69-5F7557FF7289}"/>
              </a:ext>
            </a:extLst>
          </p:cNvPr>
          <p:cNvSpPr txBox="1">
            <a:spLocks/>
          </p:cNvSpPr>
          <p:nvPr/>
        </p:nvSpPr>
        <p:spPr>
          <a:xfrm>
            <a:off x="634181" y="466265"/>
            <a:ext cx="10923638" cy="82152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7- Öğrenciler İçin Hazırlanan Eğitsel Oyun</a:t>
            </a:r>
            <a:endParaRPr lang="en-US" b="1" dirty="0">
              <a:solidFill>
                <a:srgbClr val="7030A0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7" name="Resim 6">
            <a:hlinkClick r:id="rId2" action="ppaction://hlinkfile"/>
            <a:extLst>
              <a:ext uri="{FF2B5EF4-FFF2-40B4-BE49-F238E27FC236}">
                <a16:creationId xmlns:a16="http://schemas.microsoft.com/office/drawing/2014/main" id="{2A3354B5-990B-4FEB-A483-E7007D28E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744" y="1339594"/>
            <a:ext cx="9870512" cy="505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7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7541" y="4381500"/>
            <a:ext cx="3367512" cy="24765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8076" y="1988343"/>
            <a:ext cx="3276978" cy="2238375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24320" y="660797"/>
            <a:ext cx="10470734" cy="833437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8- Proje Uygulama ve Yaygınlaştırma Planı </a:t>
            </a:r>
            <a:r>
              <a:rPr lang="tr-TR" sz="2800" b="1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DEGDER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7418" y="1833562"/>
            <a:ext cx="7392593" cy="4531024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tr-TR" sz="2900" b="1" dirty="0">
                <a:latin typeface="Bahnschrift Light SemiCondensed" panose="020B0502040204020203" pitchFamily="34" charset="0"/>
              </a:rPr>
              <a:t>MEPEV Projesinin uygulamam rehberi olacak olan Proje Uygulamam ve Yaygınlaştırma Planı hazırlandı.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tr-TR" sz="2900" b="1" dirty="0">
                <a:latin typeface="Bahnschrift Light SemiCondensed" panose="020B0502040204020203" pitchFamily="34" charset="0"/>
              </a:rPr>
              <a:t>Projenin yaygınlaştırılmasına ve sürdürülebilirliğine hizmet edecek  her türlü materyali içermektedir.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tr-TR" sz="2900" b="1" dirty="0">
                <a:latin typeface="Bahnschrift Light SemiCondensed" panose="020B0502040204020203" pitchFamily="34" charset="0"/>
              </a:rPr>
              <a:t>Ortaklar gazeteler veya TV kanallarına proje aktiviteleri, çıktılar, çevrimiçi öğrenme platformları hakkında haberler yapacaklar. </a:t>
            </a:r>
          </a:p>
        </p:txBody>
      </p:sp>
      <p:sp>
        <p:nvSpPr>
          <p:cNvPr id="7" name="Unvan 3"/>
          <p:cNvSpPr txBox="1">
            <a:spLocks/>
          </p:cNvSpPr>
          <p:nvPr/>
        </p:nvSpPr>
        <p:spPr bwMode="auto">
          <a:xfrm>
            <a:off x="838200" y="77789"/>
            <a:ext cx="10515600" cy="692149"/>
          </a:xfrm>
          <a:prstGeom prst="roundRect">
            <a:avLst>
              <a:gd name="adj" fmla="val 33671"/>
            </a:avLst>
          </a:prstGeom>
          <a:solidFill>
            <a:schemeClr val="accent3">
              <a:lumMod val="65000"/>
              <a:alpha val="3098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tr-TR" sz="4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PROJE ÇIKTILARI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91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 bwMode="auto">
          <a:xfrm>
            <a:off x="0" y="5614778"/>
            <a:ext cx="12192000" cy="1243222"/>
          </a:xfrm>
          <a:prstGeom prst="rect">
            <a:avLst/>
          </a:prstGeom>
          <a:gradFill flip="none"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Yuvarlatılmış Dikdörtgen 5"/>
          <p:cNvSpPr/>
          <p:nvPr/>
        </p:nvSpPr>
        <p:spPr bwMode="auto">
          <a:xfrm>
            <a:off x="668594" y="2406094"/>
            <a:ext cx="10702107" cy="1743120"/>
          </a:xfrm>
          <a:prstGeom prst="roundRect">
            <a:avLst>
              <a:gd name="adj" fmla="val 37255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00B0F0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002060"/>
                </a:solidFill>
                <a:latin typeface="AR DESTINE" panose="02000000000000000000" pitchFamily="2" charset="0"/>
                <a:ea typeface="Adobe Gothic Std B" panose="020B0800000000000000" pitchFamily="34" charset="-128"/>
              </a:rPr>
              <a:t>MEdiators</a:t>
            </a:r>
            <a:r>
              <a:rPr lang="en-US" sz="4400" b="1" dirty="0">
                <a:solidFill>
                  <a:srgbClr val="002060"/>
                </a:solidFill>
                <a:latin typeface="AR DESTINE" panose="02000000000000000000" pitchFamily="2" charset="0"/>
                <a:ea typeface="Adobe Gothic Std B" panose="020B0800000000000000" pitchFamily="34" charset="-128"/>
              </a:rPr>
              <a:t> and</a:t>
            </a:r>
            <a:r>
              <a:rPr lang="tr-TR" sz="4400" b="1" dirty="0">
                <a:solidFill>
                  <a:srgbClr val="002060"/>
                </a:solidFill>
                <a:latin typeface="AR DESTINE" panose="02000000000000000000" pitchFamily="2" charset="0"/>
                <a:ea typeface="Adobe Gothic Std B" panose="020B0800000000000000" pitchFamily="34" charset="-128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AR DESTINE" panose="02000000000000000000" pitchFamily="2" charset="0"/>
                <a:ea typeface="Adobe Gothic Std B" panose="020B0800000000000000" pitchFamily="34" charset="-128"/>
              </a:rPr>
              <a:t>Peacemakers against </a:t>
            </a:r>
            <a:endParaRPr lang="tr-TR" sz="4400" b="1" dirty="0">
              <a:solidFill>
                <a:srgbClr val="002060"/>
              </a:solidFill>
              <a:latin typeface="AR DESTINE" panose="02000000000000000000" pitchFamily="2" charset="0"/>
              <a:ea typeface="Adobe Gothic Std B" panose="020B0800000000000000" pitchFamily="34" charset="-128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002060"/>
                </a:solidFill>
                <a:latin typeface="AR DESTINE" panose="02000000000000000000" pitchFamily="2" charset="0"/>
                <a:ea typeface="Adobe Gothic Std B" panose="020B0800000000000000" pitchFamily="34" charset="-128"/>
              </a:rPr>
              <a:t>PEer</a:t>
            </a:r>
            <a:r>
              <a:rPr lang="en-US" sz="4400" b="1" dirty="0">
                <a:solidFill>
                  <a:srgbClr val="002060"/>
                </a:solidFill>
                <a:latin typeface="AR DESTINE" panose="02000000000000000000" pitchFamily="2" charset="0"/>
                <a:ea typeface="Adobe Gothic Std B" panose="020B0800000000000000" pitchFamily="34" charset="-128"/>
              </a:rPr>
              <a:t> Victimization-</a:t>
            </a:r>
            <a:r>
              <a:rPr lang="en-US" sz="4400" b="1" dirty="0">
                <a:solidFill>
                  <a:srgbClr val="FF0000"/>
                </a:solidFill>
                <a:latin typeface="Cooper Std Black" panose="0208090304030B020404" pitchFamily="18" charset="0"/>
                <a:ea typeface="Adobe Gothic Std B" panose="020B0800000000000000" pitchFamily="34" charset="-128"/>
              </a:rPr>
              <a:t>MEPEV</a:t>
            </a:r>
            <a:r>
              <a:rPr lang="en-US" sz="4400" b="1" dirty="0">
                <a:solidFill>
                  <a:srgbClr val="002060"/>
                </a:solidFill>
                <a:latin typeface="AR DESTINE" panose="02000000000000000000" pitchFamily="2" charset="0"/>
                <a:ea typeface="Adobe Gothic Std B" panose="020B0800000000000000" pitchFamily="34" charset="-128"/>
              </a:rPr>
              <a:t> </a:t>
            </a:r>
            <a:endParaRPr lang="tr-TR" sz="4400" b="1" dirty="0">
              <a:solidFill>
                <a:srgbClr val="002060"/>
              </a:solidFill>
              <a:latin typeface="AR DESTINE" panose="02000000000000000000" pitchFamily="2" charset="0"/>
              <a:ea typeface="Adobe Gothic Std B" panose="020B0800000000000000" pitchFamily="34" charset="-128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676" y="6052840"/>
            <a:ext cx="1446710" cy="75893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099" y="6008737"/>
            <a:ext cx="1473981" cy="809509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900516" y="982132"/>
            <a:ext cx="6233655" cy="1249791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TANITIM TOPLANTISI</a:t>
            </a:r>
            <a:br>
              <a:rPr lang="tr-TR" b="1" dirty="0"/>
            </a:br>
            <a:r>
              <a:rPr lang="tr-TR" b="1" dirty="0"/>
              <a:t>14 EKİM 2021 - ANKARA</a:t>
            </a:r>
            <a:endParaRPr lang="en-US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16" y="5784886"/>
            <a:ext cx="975970" cy="97597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9876" y="6052839"/>
            <a:ext cx="3501160" cy="789961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F0F1EF6E-D9B7-4497-8EBD-BEDE629FD2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"/>
            <a:ext cx="2900516" cy="2129023"/>
          </a:xfrm>
          <a:prstGeom prst="rect">
            <a:avLst/>
          </a:prstGeom>
        </p:spPr>
      </p:pic>
      <p:sp>
        <p:nvSpPr>
          <p:cNvPr id="14" name="Unvan 1">
            <a:extLst>
              <a:ext uri="{FF2B5EF4-FFF2-40B4-BE49-F238E27FC236}">
                <a16:creationId xmlns:a16="http://schemas.microsoft.com/office/drawing/2014/main" id="{3E8A5BA3-6FBC-45D7-AC04-ABCE16F3EF84}"/>
              </a:ext>
            </a:extLst>
          </p:cNvPr>
          <p:cNvSpPr txBox="1">
            <a:spLocks/>
          </p:cNvSpPr>
          <p:nvPr/>
        </p:nvSpPr>
        <p:spPr>
          <a:xfrm>
            <a:off x="501222" y="4127445"/>
            <a:ext cx="8082339" cy="1249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b="1" dirty="0">
                <a:solidFill>
                  <a:schemeClr val="accent6">
                    <a:lumMod val="50000"/>
                  </a:schemeClr>
                </a:solidFill>
              </a:rPr>
              <a:t>AKRAN ZORBALIĞINA KARŞI </a:t>
            </a:r>
          </a:p>
          <a:p>
            <a:r>
              <a:rPr lang="tr-TR" sz="2800" b="1" dirty="0">
                <a:solidFill>
                  <a:schemeClr val="accent6">
                    <a:lumMod val="50000"/>
                  </a:schemeClr>
                </a:solidFill>
              </a:rPr>
              <a:t>AKRAN ARABULUCULARI VE  UZLAŞMACILARI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B4EA615-19EC-414E-B5DB-6C8E3220E7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6129" r="5749" b="23420"/>
          <a:stretch/>
        </p:blipFill>
        <p:spPr>
          <a:xfrm>
            <a:off x="8759953" y="-23405"/>
            <a:ext cx="3433915" cy="189153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7716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355AEE-3CFD-4EAD-A460-D2C8DEFB4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chemeClr val="accent6"/>
                </a:solidFill>
                <a:latin typeface="Franklin Gothic Demi" panose="020B0703020102020204" pitchFamily="34" charset="0"/>
              </a:rPr>
              <a:t>OKULLARDA YAPILACAK UYGULAMA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9891B51-B783-4F7F-9BB9-56B44659D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271" y="2153265"/>
            <a:ext cx="9601196" cy="3701436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Arial Narrow" panose="020B0606020202030204" pitchFamily="34" charset="0"/>
              </a:rPr>
              <a:t>Akran Arabulucu ve Uzlaşmacı Öğrenci Eğitmek için Öğretmen Eğitimi Yapılacak</a:t>
            </a:r>
          </a:p>
          <a:p>
            <a:r>
              <a:rPr lang="tr-TR" sz="2800" dirty="0">
                <a:latin typeface="Arial Narrow" panose="020B0606020202030204" pitchFamily="34" charset="0"/>
              </a:rPr>
              <a:t>Bu eğitimlere en az 20 gönüllü öğretmen katılacak.</a:t>
            </a:r>
          </a:p>
          <a:p>
            <a:r>
              <a:rPr lang="tr-TR" sz="2800" dirty="0">
                <a:latin typeface="Arial Narrow" panose="020B0606020202030204" pitchFamily="34" charset="0"/>
              </a:rPr>
              <a:t>Eğitim sonrası en az 40 Akran Arabulucu ve Uzlaşmacı Öğrenci eğitimden geçirilecektir.</a:t>
            </a:r>
          </a:p>
          <a:p>
            <a:r>
              <a:rPr lang="tr-TR" sz="2800" dirty="0">
                <a:latin typeface="Arial Narrow" panose="020B0606020202030204" pitchFamily="34" charset="0"/>
              </a:rPr>
              <a:t>Akran Arabulucu ve Uzlaşmacı Öğrenci tarafından müdahale edilen olaylar raporlanacaktır.</a:t>
            </a:r>
          </a:p>
        </p:txBody>
      </p:sp>
    </p:spTree>
    <p:extLst>
      <p:ext uri="{BB962C8B-B14F-4D97-AF65-F5344CB8AC3E}">
        <p14:creationId xmlns:p14="http://schemas.microsoft.com/office/powerpoint/2010/main" val="229015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DF064E-953C-4532-AEC1-B414276AB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738C57ED-964F-428E-BAE5-DBEB3D3C9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925961" cy="6858000"/>
          </a:xfrm>
          <a:ln w="19050">
            <a:solidFill>
              <a:schemeClr val="tx1"/>
            </a:solidFill>
          </a:ln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C6B3CC70-7E6B-44FA-97A4-B0322FF28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928" y="-2"/>
            <a:ext cx="6971071" cy="68580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4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21110" y="421994"/>
            <a:ext cx="11208774" cy="1200329"/>
          </a:xfrm>
        </p:spPr>
        <p:txBody>
          <a:bodyPr>
            <a:noAutofit/>
          </a:bodyPr>
          <a:lstStyle/>
          <a:p>
            <a:r>
              <a:rPr lang="tr-T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ALTINDAĞ İLÇE MİLLÎ EĞİTİM MÜDÜRLÜĞÜ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8495070" y="2143126"/>
            <a:ext cx="3395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Zübeyde Hanım Mah. Etlik Cad. No.10 Altındağ /ANKARA</a:t>
            </a:r>
          </a:p>
          <a:p>
            <a:r>
              <a:rPr lang="tr-TR" dirty="0"/>
              <a:t>Telefon :  0312 341 33 68 341 25 09</a:t>
            </a:r>
          </a:p>
          <a:p>
            <a:r>
              <a:rPr lang="tr-TR" dirty="0"/>
              <a:t>Faks      : 0312 341 10 85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5" y="4714874"/>
            <a:ext cx="2143125" cy="214312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BFD7EAC-02B9-4962-A1F2-342E4178B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708828"/>
            <a:ext cx="8377085" cy="514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0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79174" y="2545979"/>
            <a:ext cx="8194354" cy="328454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latin typeface="Eurostile Bold" panose="020B0804020202050204" pitchFamily="34" charset="0"/>
              </a:rPr>
              <a:t>Bu </a:t>
            </a:r>
            <a:r>
              <a:rPr lang="tr-TR" b="1" dirty="0">
                <a:latin typeface="Eurostile Bold" panose="020B0804020202050204" pitchFamily="34" charset="0"/>
              </a:rPr>
              <a:t>proje</a:t>
            </a:r>
            <a:r>
              <a:rPr lang="en-US" b="1" dirty="0">
                <a:latin typeface="Eurostile Bold" panose="020B0804020202050204" pitchFamily="34" charset="0"/>
              </a:rPr>
              <a:t>, “Erasmus+ </a:t>
            </a:r>
            <a:r>
              <a:rPr lang="tr-TR" b="1" dirty="0">
                <a:latin typeface="Eurostile Bold" panose="020B0804020202050204" pitchFamily="34" charset="0"/>
              </a:rPr>
              <a:t>Programı kapsamında Avrupa</a:t>
            </a:r>
            <a:r>
              <a:rPr lang="en-US" b="1" dirty="0">
                <a:latin typeface="Eurostile Bold" panose="020B0804020202050204" pitchFamily="34" charset="0"/>
              </a:rPr>
              <a:t> </a:t>
            </a:r>
            <a:r>
              <a:rPr lang="tr-TR" b="1" dirty="0">
                <a:latin typeface="Eurostile Bold" panose="020B0804020202050204" pitchFamily="34" charset="0"/>
              </a:rPr>
              <a:t>Komisyonu</a:t>
            </a:r>
            <a:r>
              <a:rPr lang="en-US" b="1" dirty="0">
                <a:latin typeface="Eurostile Bold" panose="020B0804020202050204" pitchFamily="34" charset="0"/>
              </a:rPr>
              <a:t> </a:t>
            </a:r>
            <a:r>
              <a:rPr lang="tr-TR" b="1" dirty="0">
                <a:latin typeface="Eurostile Bold" panose="020B0804020202050204" pitchFamily="34" charset="0"/>
              </a:rPr>
              <a:t>tarafından</a:t>
            </a:r>
            <a:r>
              <a:rPr lang="tr-TR" b="1" dirty="0"/>
              <a:t> </a:t>
            </a:r>
            <a:r>
              <a:rPr lang="tr-TR" b="1" dirty="0">
                <a:latin typeface="Eurostile Bold" panose="020B0804020202050204" pitchFamily="34" charset="0"/>
              </a:rPr>
              <a:t>desteklenmektedir. Ancak burada yer alan</a:t>
            </a:r>
            <a:r>
              <a:rPr lang="en-US" b="1" dirty="0">
                <a:latin typeface="Eurostile Bold" panose="020B0804020202050204" pitchFamily="34" charset="0"/>
              </a:rPr>
              <a:t> </a:t>
            </a:r>
            <a:r>
              <a:rPr lang="tr-TR" b="1" dirty="0">
                <a:latin typeface="Eurostile Bold" panose="020B0804020202050204" pitchFamily="34" charset="0"/>
              </a:rPr>
              <a:t>görüşlerden</a:t>
            </a:r>
            <a:r>
              <a:rPr lang="en-US" b="1" dirty="0">
                <a:latin typeface="Eurostile Bold" panose="020B0804020202050204" pitchFamily="34" charset="0"/>
              </a:rPr>
              <a:t> </a:t>
            </a:r>
            <a:r>
              <a:rPr lang="tr-TR" b="1" dirty="0">
                <a:latin typeface="Eurostile Bold" panose="020B0804020202050204" pitchFamily="34" charset="0"/>
              </a:rPr>
              <a:t>Avrupa Komisyonu ve</a:t>
            </a:r>
            <a:r>
              <a:rPr lang="tr-TR" b="1" dirty="0"/>
              <a:t> </a:t>
            </a:r>
            <a:r>
              <a:rPr lang="tr-TR" b="1" dirty="0">
                <a:latin typeface="Eurostile Bold" panose="020B0804020202050204" pitchFamily="34" charset="0"/>
              </a:rPr>
              <a:t>Türkiye</a:t>
            </a:r>
            <a:r>
              <a:rPr lang="en-US" b="1" dirty="0">
                <a:latin typeface="Eurostile Bold" panose="020B0804020202050204" pitchFamily="34" charset="0"/>
              </a:rPr>
              <a:t> </a:t>
            </a:r>
            <a:r>
              <a:rPr lang="tr-TR" b="1" dirty="0">
                <a:latin typeface="Eurostile Bold" panose="020B0804020202050204" pitchFamily="34" charset="0"/>
              </a:rPr>
              <a:t>Ulusal</a:t>
            </a:r>
            <a:r>
              <a:rPr lang="en-US" b="1" dirty="0">
                <a:latin typeface="Eurostile Bold" panose="020B0804020202050204" pitchFamily="34" charset="0"/>
              </a:rPr>
              <a:t> </a:t>
            </a:r>
            <a:r>
              <a:rPr lang="tr-TR" b="1" dirty="0">
                <a:latin typeface="Eurostile Bold" panose="020B0804020202050204" pitchFamily="34" charset="0"/>
              </a:rPr>
              <a:t>Ajansı</a:t>
            </a:r>
            <a:r>
              <a:rPr lang="en-US" b="1" dirty="0">
                <a:latin typeface="Eurostile Bold" panose="020B0804020202050204" pitchFamily="34" charset="0"/>
              </a:rPr>
              <a:t> </a:t>
            </a:r>
            <a:r>
              <a:rPr lang="tr-TR" b="1" dirty="0">
                <a:latin typeface="Eurostile Bold" panose="020B0804020202050204" pitchFamily="34" charset="0"/>
              </a:rPr>
              <a:t>sorumlu tutulamaz.”</a:t>
            </a:r>
            <a:endParaRPr lang="tr-TR" b="1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Eurostile Bold" panose="020B0804020202050204" pitchFamily="34" charset="0"/>
              </a:rPr>
              <a:t>This project, “Funded by the Erasmus+ Program of the European Union. However, European Commission</a:t>
            </a:r>
            <a:r>
              <a:rPr lang="tr-TR" dirty="0"/>
              <a:t> </a:t>
            </a:r>
            <a:r>
              <a:rPr lang="en-US" dirty="0">
                <a:latin typeface="Eurostile Bold" panose="020B0804020202050204" pitchFamily="34" charset="0"/>
              </a:rPr>
              <a:t>and Turkish National Agency cannot be held responsible for any use which may be made of the information</a:t>
            </a:r>
            <a:r>
              <a:rPr lang="tr-TR" dirty="0"/>
              <a:t> </a:t>
            </a:r>
            <a:r>
              <a:rPr lang="en-US" dirty="0">
                <a:latin typeface="Eurostile Bold" panose="020B0804020202050204" pitchFamily="34" charset="0"/>
              </a:rPr>
              <a:t>contained therein”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479" y="5830529"/>
            <a:ext cx="3953902" cy="99582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874" y="5830529"/>
            <a:ext cx="1958616" cy="102747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288" y="5911222"/>
            <a:ext cx="1723925" cy="946778"/>
          </a:xfrm>
          <a:prstGeom prst="rect">
            <a:avLst/>
          </a:prstGeom>
        </p:spPr>
      </p:pic>
      <p:sp>
        <p:nvSpPr>
          <p:cNvPr id="7" name="Yuvarlatılmış Dikdörtgen 6"/>
          <p:cNvSpPr/>
          <p:nvPr/>
        </p:nvSpPr>
        <p:spPr bwMode="auto">
          <a:xfrm>
            <a:off x="1088230" y="0"/>
            <a:ext cx="10015539" cy="1357312"/>
          </a:xfrm>
          <a:prstGeom prst="roundRect">
            <a:avLst>
              <a:gd name="adj" fmla="val 37255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2060"/>
                </a:solidFill>
                <a:latin typeface="AR DESTINE" panose="02000000000000000000" pitchFamily="2" charset="0"/>
                <a:ea typeface="Adobe Gothic Std B" panose="020B0800000000000000" pitchFamily="34" charset="-128"/>
              </a:rPr>
              <a:t>M</a:t>
            </a:r>
            <a:r>
              <a:rPr lang="tr-TR" sz="4000" b="1" dirty="0">
                <a:solidFill>
                  <a:srgbClr val="002060"/>
                </a:solidFill>
                <a:latin typeface="AR DESTINE" panose="02000000000000000000" pitchFamily="2" charset="0"/>
                <a:ea typeface="Adobe Gothic Std B" panose="020B0800000000000000" pitchFamily="34" charset="-128"/>
              </a:rPr>
              <a:t>e</a:t>
            </a:r>
            <a:r>
              <a:rPr lang="en-US" sz="4000" b="1" dirty="0" err="1">
                <a:solidFill>
                  <a:srgbClr val="002060"/>
                </a:solidFill>
                <a:latin typeface="AR DESTINE" panose="02000000000000000000" pitchFamily="2" charset="0"/>
                <a:ea typeface="Adobe Gothic Std B" panose="020B0800000000000000" pitchFamily="34" charset="-128"/>
              </a:rPr>
              <a:t>diators</a:t>
            </a:r>
            <a:r>
              <a:rPr lang="en-US" sz="4000" b="1" dirty="0">
                <a:solidFill>
                  <a:srgbClr val="002060"/>
                </a:solidFill>
                <a:latin typeface="AR DESTINE" panose="02000000000000000000" pitchFamily="2" charset="0"/>
                <a:ea typeface="Adobe Gothic Std B" panose="020B0800000000000000" pitchFamily="34" charset="-128"/>
              </a:rPr>
              <a:t> and Peacemakers against </a:t>
            </a:r>
            <a:endParaRPr lang="tr-TR" sz="4000" b="1" dirty="0">
              <a:solidFill>
                <a:srgbClr val="002060"/>
              </a:solidFill>
              <a:latin typeface="AR DESTINE" panose="02000000000000000000" pitchFamily="2" charset="0"/>
              <a:ea typeface="Adobe Gothic Std B" panose="020B0800000000000000" pitchFamily="34" charset="-128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2060"/>
                </a:solidFill>
                <a:latin typeface="AR DESTINE" panose="02000000000000000000" pitchFamily="2" charset="0"/>
                <a:ea typeface="Adobe Gothic Std B" panose="020B0800000000000000" pitchFamily="34" charset="-128"/>
              </a:rPr>
              <a:t>P</a:t>
            </a:r>
            <a:r>
              <a:rPr lang="tr-TR" sz="4000" b="1" dirty="0">
                <a:solidFill>
                  <a:srgbClr val="002060"/>
                </a:solidFill>
                <a:latin typeface="AR DESTINE" panose="02000000000000000000" pitchFamily="2" charset="0"/>
                <a:ea typeface="Adobe Gothic Std B" panose="020B0800000000000000" pitchFamily="34" charset="-128"/>
              </a:rPr>
              <a:t>e</a:t>
            </a:r>
            <a:r>
              <a:rPr lang="en-US" sz="4000" b="1" dirty="0" err="1">
                <a:solidFill>
                  <a:srgbClr val="002060"/>
                </a:solidFill>
                <a:latin typeface="AR DESTINE" panose="02000000000000000000" pitchFamily="2" charset="0"/>
                <a:ea typeface="Adobe Gothic Std B" panose="020B0800000000000000" pitchFamily="34" charset="-128"/>
              </a:rPr>
              <a:t>er</a:t>
            </a:r>
            <a:r>
              <a:rPr lang="en-US" sz="4000" b="1" dirty="0">
                <a:solidFill>
                  <a:srgbClr val="002060"/>
                </a:solidFill>
                <a:latin typeface="AR DESTINE" panose="02000000000000000000" pitchFamily="2" charset="0"/>
                <a:ea typeface="Adobe Gothic Std B" panose="020B0800000000000000" pitchFamily="34" charset="-128"/>
              </a:rPr>
              <a:t> Victimization-MEPEV 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AR DESTINE" panose="02000000000000000000" pitchFamily="2" charset="0"/>
              <a:ea typeface="Adobe Gothic Std B" panose="020B0800000000000000" pitchFamily="34" charset="-128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5210430" y="1714824"/>
            <a:ext cx="564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opperplate33bc" pitchFamily="2" charset="0"/>
              </a:rPr>
              <a:t>2019-1-TR01-KA201-077328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89F54EB1-F8B6-408C-B55B-183FB67464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6129" r="5749" b="23420"/>
          <a:stretch/>
        </p:blipFill>
        <p:spPr>
          <a:xfrm>
            <a:off x="290069" y="1027472"/>
            <a:ext cx="4605728" cy="232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94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 bwMode="auto">
          <a:xfrm>
            <a:off x="828675" y="100012"/>
            <a:ext cx="10601324" cy="1385888"/>
          </a:xfrm>
          <a:prstGeom prst="roundRect">
            <a:avLst>
              <a:gd name="adj" fmla="val 30953"/>
            </a:avLst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49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MEDIATORS AND PEACEMAKERS AGAINST 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PEER VICTIMIZATION-MEPEV </a:t>
            </a:r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1715021494"/>
              </p:ext>
            </p:extLst>
          </p:nvPr>
        </p:nvGraphicFramePr>
        <p:xfrm>
          <a:off x="311713" y="1712658"/>
          <a:ext cx="9166584" cy="4872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Resim 3">
            <a:extLst>
              <a:ext uri="{FF2B5EF4-FFF2-40B4-BE49-F238E27FC236}">
                <a16:creationId xmlns:a16="http://schemas.microsoft.com/office/drawing/2014/main" id="{F374B87C-A092-4F30-9D69-B27B2ADC75B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6129" r="5749" b="23420"/>
          <a:stretch/>
        </p:blipFill>
        <p:spPr>
          <a:xfrm>
            <a:off x="7386484" y="1279423"/>
            <a:ext cx="4605728" cy="185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62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Resim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34799"/>
            <a:ext cx="2746374" cy="6038319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70839" y="175948"/>
            <a:ext cx="8844936" cy="715962"/>
          </a:xfrm>
          <a:solidFill>
            <a:srgbClr val="F4E6B8">
              <a:alpha val="49000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rgbClr val="002060"/>
                </a:solidFill>
                <a:latin typeface="Hobo Std" panose="020B0803040709020204" pitchFamily="34" charset="0"/>
              </a:rPr>
              <a:t>PROJE HEDEFLERİ</a:t>
            </a:r>
            <a:endParaRPr lang="en-US" b="1" dirty="0">
              <a:solidFill>
                <a:srgbClr val="002060"/>
              </a:solidFill>
              <a:latin typeface="Hobo Std" panose="020B0803040709020204" pitchFamily="34" charset="0"/>
            </a:endParaRPr>
          </a:p>
        </p:txBody>
      </p:sp>
      <p:graphicFrame>
        <p:nvGraphicFramePr>
          <p:cNvPr id="37" name="Diyagram 36"/>
          <p:cNvGraphicFramePr/>
          <p:nvPr>
            <p:extLst>
              <p:ext uri="{D42A27DB-BD31-4B8C-83A1-F6EECF244321}">
                <p14:modId xmlns:p14="http://schemas.microsoft.com/office/powerpoint/2010/main" val="1034502734"/>
              </p:ext>
            </p:extLst>
          </p:nvPr>
        </p:nvGraphicFramePr>
        <p:xfrm>
          <a:off x="2746374" y="1063360"/>
          <a:ext cx="9169401" cy="5938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241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2"/>
          <p:cNvSpPr txBox="1">
            <a:spLocks/>
          </p:cNvSpPr>
          <p:nvPr/>
        </p:nvSpPr>
        <p:spPr>
          <a:xfrm>
            <a:off x="1612490" y="670995"/>
            <a:ext cx="6317072" cy="6259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tr-TR" sz="3800" b="1" dirty="0">
                <a:solidFill>
                  <a:srgbClr val="C00000"/>
                </a:solidFill>
                <a:latin typeface="Eurostile Bold" panose="020B0804020202050204" pitchFamily="34" charset="0"/>
              </a:rPr>
              <a:t>PROJE ORTAKLARI</a:t>
            </a:r>
          </a:p>
        </p:txBody>
      </p:sp>
      <p:graphicFrame>
        <p:nvGraphicFramePr>
          <p:cNvPr id="7" name="6 Diyagram"/>
          <p:cNvGraphicFramePr/>
          <p:nvPr>
            <p:extLst>
              <p:ext uri="{D42A27DB-BD31-4B8C-83A1-F6EECF244321}">
                <p14:modId xmlns:p14="http://schemas.microsoft.com/office/powerpoint/2010/main" val="1103782773"/>
              </p:ext>
            </p:extLst>
          </p:nvPr>
        </p:nvGraphicFramePr>
        <p:xfrm>
          <a:off x="-957263" y="1247775"/>
          <a:ext cx="12930187" cy="5476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6624436"/>
      </p:ext>
    </p:extLst>
  </p:cSld>
  <p:clrMapOvr>
    <a:masterClrMapping/>
  </p:clrMapOvr>
  <p:transition spd="med">
    <p:checke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/>
          <p:cNvPicPr>
            <a:picLocks noChangeAspect="1"/>
          </p:cNvPicPr>
          <p:nvPr/>
        </p:nvPicPr>
        <p:blipFill rotWithShape="1">
          <a:blip r:embed="rId2"/>
          <a:srcRect t="30499" b="7097"/>
          <a:stretch/>
        </p:blipFill>
        <p:spPr>
          <a:xfrm>
            <a:off x="9900087" y="0"/>
            <a:ext cx="2291913" cy="2109457"/>
          </a:xfrm>
          <a:prstGeom prst="rect">
            <a:avLst/>
          </a:prstGeom>
          <a:solidFill>
            <a:srgbClr val="F4E6B8"/>
          </a:solidFill>
        </p:spPr>
      </p:pic>
      <p:sp>
        <p:nvSpPr>
          <p:cNvPr id="12" name="Metin Yer Tutucusu 8"/>
          <p:cNvSpPr txBox="1">
            <a:spLocks/>
          </p:cNvSpPr>
          <p:nvPr/>
        </p:nvSpPr>
        <p:spPr bwMode="auto">
          <a:xfrm>
            <a:off x="1853640" y="452013"/>
            <a:ext cx="728549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>
                <a:solidFill>
                  <a:srgbClr val="C00000"/>
                </a:solidFill>
                <a:latin typeface="Eurostile Bold" panose="020B0804020202050204" pitchFamily="34" charset="0"/>
              </a:rPr>
              <a:t>HEDEF GRUPLAR</a:t>
            </a:r>
          </a:p>
        </p:txBody>
      </p:sp>
      <p:sp>
        <p:nvSpPr>
          <p:cNvPr id="13" name="Metin Yer Tutucusu 5"/>
          <p:cNvSpPr txBox="1">
            <a:spLocks/>
          </p:cNvSpPr>
          <p:nvPr/>
        </p:nvSpPr>
        <p:spPr bwMode="auto">
          <a:xfrm>
            <a:off x="1853640" y="1214606"/>
            <a:ext cx="6568224" cy="234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>
                <a:latin typeface="Bahnschrift" panose="020B0502040204020203" pitchFamily="34" charset="0"/>
              </a:rPr>
              <a:t>Ortaokul ve Ortaöğretim öğrencileri,</a:t>
            </a:r>
          </a:p>
          <a:p>
            <a:r>
              <a:rPr lang="tr-TR" sz="2800" b="1" dirty="0">
                <a:latin typeface="Bahnschrift" panose="020B0502040204020203" pitchFamily="34" charset="0"/>
              </a:rPr>
              <a:t>Diğer öğrenciler, </a:t>
            </a:r>
          </a:p>
          <a:p>
            <a:r>
              <a:rPr lang="tr-TR" sz="2800" b="1" dirty="0">
                <a:latin typeface="Bahnschrift" panose="020B0502040204020203" pitchFamily="34" charset="0"/>
              </a:rPr>
              <a:t>Öğrencilerin aileleri ve</a:t>
            </a:r>
          </a:p>
          <a:p>
            <a:r>
              <a:rPr lang="tr-TR" sz="2800" b="1" dirty="0">
                <a:latin typeface="Bahnschrift" panose="020B0502040204020203" pitchFamily="34" charset="0"/>
              </a:rPr>
              <a:t>Öğretmenler.</a:t>
            </a:r>
          </a:p>
        </p:txBody>
      </p:sp>
      <p:sp>
        <p:nvSpPr>
          <p:cNvPr id="6" name="Metin Yer Tutucusu 10"/>
          <p:cNvSpPr>
            <a:spLocks noGrp="1"/>
          </p:cNvSpPr>
          <p:nvPr>
            <p:ph type="body" idx="1"/>
          </p:nvPr>
        </p:nvSpPr>
        <p:spPr>
          <a:xfrm>
            <a:off x="1853640" y="3828746"/>
            <a:ext cx="4487077" cy="823912"/>
          </a:xfrm>
        </p:spPr>
        <p:txBody>
          <a:bodyPr/>
          <a:lstStyle/>
          <a:p>
            <a:r>
              <a:rPr lang="tr-TR" sz="3800" dirty="0">
                <a:solidFill>
                  <a:srgbClr val="C00000"/>
                </a:solidFill>
                <a:latin typeface="Eurostile Bold" panose="020B0804020202050204" pitchFamily="34" charset="0"/>
              </a:rPr>
              <a:t>PROJE SÜRESİ</a:t>
            </a:r>
            <a:endParaRPr lang="en-US" sz="3800" dirty="0">
              <a:solidFill>
                <a:srgbClr val="C00000"/>
              </a:solidFill>
              <a:latin typeface="Eurostile Bold" panose="020B0804020202050204" pitchFamily="34" charset="0"/>
            </a:endParaRPr>
          </a:p>
        </p:txBody>
      </p:sp>
      <p:sp>
        <p:nvSpPr>
          <p:cNvPr id="8" name="İçerik Yer Tutucusu 9"/>
          <p:cNvSpPr>
            <a:spLocks noGrp="1"/>
          </p:cNvSpPr>
          <p:nvPr>
            <p:ph sz="half" idx="2"/>
          </p:nvPr>
        </p:nvSpPr>
        <p:spPr>
          <a:xfrm>
            <a:off x="1853640" y="4759685"/>
            <a:ext cx="5969320" cy="1925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36 Ay</a:t>
            </a:r>
          </a:p>
          <a:p>
            <a:pPr marL="0" indent="0">
              <a:buNone/>
            </a:pPr>
            <a:r>
              <a:rPr lang="tr-TR" sz="2800" b="1" dirty="0">
                <a:solidFill>
                  <a:schemeClr val="tx1"/>
                </a:solidFill>
                <a:latin typeface="Bahnschrift" panose="020B0502040204020203" pitchFamily="34" charset="0"/>
              </a:rPr>
              <a:t>(01 EYLÜL 2019 –31 AĞUSTOS 2022)</a:t>
            </a:r>
            <a:endParaRPr lang="en-US" sz="28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endParaRPr lang="en-US" dirty="0"/>
          </a:p>
        </p:txBody>
      </p:sp>
      <p:pic>
        <p:nvPicPr>
          <p:cNvPr id="9" name="Picture 2" descr="http://1.bp.blogspot.com/-wEjT01jThhA/VYFGZGinU_I/AAAAAAABHTg/Nr_XcBUuaWw/s1600/takv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087" y="4494824"/>
            <a:ext cx="2336501" cy="233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90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etin Yer Tutucusu 10"/>
          <p:cNvSpPr>
            <a:spLocks noGrp="1"/>
          </p:cNvSpPr>
          <p:nvPr>
            <p:ph type="body" idx="1"/>
          </p:nvPr>
        </p:nvSpPr>
        <p:spPr>
          <a:xfrm>
            <a:off x="2804336" y="527245"/>
            <a:ext cx="7372051" cy="1136791"/>
          </a:xfrm>
        </p:spPr>
        <p:txBody>
          <a:bodyPr/>
          <a:lstStyle/>
          <a:p>
            <a:r>
              <a:rPr lang="tr-TR" sz="5400" b="1" dirty="0">
                <a:solidFill>
                  <a:srgbClr val="C00000"/>
                </a:solidFill>
                <a:latin typeface="Eurostile Bold" panose="020B0804020202050204" pitchFamily="34" charset="0"/>
              </a:rPr>
              <a:t>PROJE KATILIMCILARI</a:t>
            </a:r>
            <a:endParaRPr lang="en-US" sz="5400" b="1" dirty="0">
              <a:solidFill>
                <a:srgbClr val="C00000"/>
              </a:solidFill>
              <a:latin typeface="Eurostile Bold" panose="020B0804020202050204" pitchFamily="34" charset="0"/>
            </a:endParaRPr>
          </a:p>
        </p:txBody>
      </p:sp>
      <p:sp>
        <p:nvSpPr>
          <p:cNvPr id="15" name="İçerik Yer Tutucusu 9"/>
          <p:cNvSpPr>
            <a:spLocks noGrp="1"/>
          </p:cNvSpPr>
          <p:nvPr>
            <p:ph sz="half" idx="2"/>
          </p:nvPr>
        </p:nvSpPr>
        <p:spPr>
          <a:xfrm>
            <a:off x="579420" y="2182760"/>
            <a:ext cx="11298726" cy="4575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b="1" dirty="0">
                <a:solidFill>
                  <a:schemeClr val="tx1"/>
                </a:solidFill>
                <a:latin typeface="Adobe Garamond Pro Bold" panose="02020702060506020403" pitchFamily="18" charset="0"/>
                <a:ea typeface="Adobe Heiti Std R" panose="020B0400000000000000" pitchFamily="34" charset="-128"/>
              </a:rPr>
              <a:t>Proje Aktivitelerinde Yer Alacak Katılımcılar</a:t>
            </a:r>
          </a:p>
          <a:p>
            <a:pPr marL="0" indent="0">
              <a:buNone/>
            </a:pPr>
            <a:r>
              <a:rPr lang="tr-TR" sz="2700" b="1" dirty="0">
                <a:latin typeface="Adobe Garamond Pro Bold" panose="02020702060506020403" pitchFamily="18" charset="0"/>
              </a:rPr>
              <a:t>TR: 20 eğitici/</a:t>
            </a:r>
            <a:r>
              <a:rPr lang="tr-TR" sz="2700" b="1" dirty="0" err="1">
                <a:latin typeface="Adobe Garamond Pro Bold" panose="02020702060506020403" pitchFamily="18" charset="0"/>
              </a:rPr>
              <a:t>formatör</a:t>
            </a:r>
            <a:r>
              <a:rPr lang="tr-TR" sz="2700" b="1" dirty="0">
                <a:latin typeface="Adobe Garamond Pro Bold" panose="02020702060506020403" pitchFamily="18" charset="0"/>
              </a:rPr>
              <a:t>, 40 öğrenci arabulucu </a:t>
            </a:r>
          </a:p>
          <a:p>
            <a:pPr marL="0" indent="0">
              <a:buNone/>
            </a:pPr>
            <a:r>
              <a:rPr lang="tr-TR" sz="2700" b="1" dirty="0">
                <a:latin typeface="Adobe Garamond Pro Bold" panose="02020702060506020403" pitchFamily="18" charset="0"/>
              </a:rPr>
              <a:t>	 15 öğrenci e-öğrenme platformu-10 öğrenci Eğitsel Oyun kullanıcısı</a:t>
            </a:r>
          </a:p>
          <a:p>
            <a:pPr marL="0" indent="0">
              <a:buNone/>
            </a:pPr>
            <a:r>
              <a:rPr lang="tr-TR" sz="2700" b="1" dirty="0">
                <a:solidFill>
                  <a:srgbClr val="002060"/>
                </a:solidFill>
                <a:latin typeface="Adobe Garamond Pro Bold" panose="02020702060506020403" pitchFamily="18" charset="0"/>
              </a:rPr>
              <a:t>IT : 12 eğitici/</a:t>
            </a:r>
            <a:r>
              <a:rPr lang="tr-TR" sz="2700" b="1" dirty="0" err="1">
                <a:solidFill>
                  <a:srgbClr val="002060"/>
                </a:solidFill>
                <a:latin typeface="Adobe Garamond Pro Bold" panose="02020702060506020403" pitchFamily="18" charset="0"/>
              </a:rPr>
              <a:t>formatör</a:t>
            </a:r>
            <a:r>
              <a:rPr lang="tr-TR" sz="2700" b="1" dirty="0">
                <a:solidFill>
                  <a:srgbClr val="002060"/>
                </a:solidFill>
                <a:latin typeface="Adobe Garamond Pro Bold" panose="02020702060506020403" pitchFamily="18" charset="0"/>
              </a:rPr>
              <a:t>, 30 öğrenci arabulucu </a:t>
            </a:r>
          </a:p>
          <a:p>
            <a:pPr marL="0" indent="0">
              <a:buNone/>
            </a:pPr>
            <a:r>
              <a:rPr lang="tr-TR" sz="2700" b="1" dirty="0">
                <a:solidFill>
                  <a:srgbClr val="002060"/>
                </a:solidFill>
                <a:latin typeface="Adobe Garamond Pro Bold" panose="02020702060506020403" pitchFamily="18" charset="0"/>
              </a:rPr>
              <a:t> 	   5 öğrenci e-öğrenme platformu-5 öğrenci Eğitsel Oyun kullanıcısı</a:t>
            </a:r>
          </a:p>
        </p:txBody>
      </p:sp>
    </p:spTree>
    <p:extLst>
      <p:ext uri="{BB962C8B-B14F-4D97-AF65-F5344CB8AC3E}">
        <p14:creationId xmlns:p14="http://schemas.microsoft.com/office/powerpoint/2010/main" val="77577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etin Yer Tutucusu 10"/>
          <p:cNvSpPr>
            <a:spLocks noGrp="1"/>
          </p:cNvSpPr>
          <p:nvPr>
            <p:ph type="body" idx="1"/>
          </p:nvPr>
        </p:nvSpPr>
        <p:spPr>
          <a:xfrm>
            <a:off x="2621415" y="379761"/>
            <a:ext cx="7372051" cy="1136791"/>
          </a:xfrm>
        </p:spPr>
        <p:txBody>
          <a:bodyPr/>
          <a:lstStyle/>
          <a:p>
            <a:r>
              <a:rPr lang="tr-TR" sz="5400" b="1" dirty="0">
                <a:solidFill>
                  <a:srgbClr val="C00000"/>
                </a:solidFill>
                <a:latin typeface="Eurostile Bold" panose="020B0804020202050204" pitchFamily="34" charset="0"/>
              </a:rPr>
              <a:t>PROJE KATILIMCILARI</a:t>
            </a:r>
            <a:endParaRPr lang="en-US" sz="5400" b="1" dirty="0">
              <a:solidFill>
                <a:srgbClr val="C00000"/>
              </a:solidFill>
              <a:latin typeface="Eurostile Bold" panose="020B0804020202050204" pitchFamily="34" charset="0"/>
            </a:endParaRPr>
          </a:p>
        </p:txBody>
      </p:sp>
      <p:sp>
        <p:nvSpPr>
          <p:cNvPr id="15" name="İçerik Yer Tutucusu 9"/>
          <p:cNvSpPr>
            <a:spLocks noGrp="1"/>
          </p:cNvSpPr>
          <p:nvPr>
            <p:ph sz="half" idx="2"/>
          </p:nvPr>
        </p:nvSpPr>
        <p:spPr>
          <a:xfrm>
            <a:off x="958349" y="2401456"/>
            <a:ext cx="10698181" cy="31636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b="1" dirty="0">
                <a:solidFill>
                  <a:schemeClr val="tx1"/>
                </a:solidFill>
                <a:latin typeface="Adobe Garamond Pro Bold" panose="02020702060506020403" pitchFamily="18" charset="0"/>
                <a:ea typeface="Adobe Heiti Std R" panose="020B0400000000000000" pitchFamily="34" charset="-128"/>
              </a:rPr>
              <a:t>Proje Aktivitelerinde Yer Alacak Katılımcılar</a:t>
            </a:r>
          </a:p>
          <a:p>
            <a:pPr marL="0" indent="0">
              <a:buNone/>
            </a:pPr>
            <a:r>
              <a:rPr lang="tr-TR" sz="2700" b="1" dirty="0">
                <a:solidFill>
                  <a:srgbClr val="002060"/>
                </a:solidFill>
                <a:latin typeface="Adobe Garamond Pro Bold" panose="02020702060506020403" pitchFamily="18" charset="0"/>
              </a:rPr>
              <a:t>SL : 12 eğitici/</a:t>
            </a:r>
            <a:r>
              <a:rPr lang="tr-TR" sz="2700" b="1" dirty="0" err="1">
                <a:solidFill>
                  <a:srgbClr val="002060"/>
                </a:solidFill>
                <a:latin typeface="Adobe Garamond Pro Bold" panose="02020702060506020403" pitchFamily="18" charset="0"/>
              </a:rPr>
              <a:t>formatör</a:t>
            </a:r>
            <a:r>
              <a:rPr lang="tr-TR" sz="2700" b="1" dirty="0">
                <a:solidFill>
                  <a:srgbClr val="002060"/>
                </a:solidFill>
                <a:latin typeface="Adobe Garamond Pro Bold" panose="02020702060506020403" pitchFamily="18" charset="0"/>
              </a:rPr>
              <a:t>, 30 öğrenci arabulucu </a:t>
            </a:r>
          </a:p>
          <a:p>
            <a:pPr marL="0" indent="0">
              <a:buNone/>
            </a:pPr>
            <a:r>
              <a:rPr lang="tr-TR" sz="2700" b="1" dirty="0">
                <a:solidFill>
                  <a:srgbClr val="002060"/>
                </a:solidFill>
                <a:latin typeface="Adobe Garamond Pro Bold" panose="02020702060506020403" pitchFamily="18" charset="0"/>
              </a:rPr>
              <a:t>	   5 öğrenci e-öğrenme platformu-5 öğrenci Eğitsel Oyun kullanıcısı</a:t>
            </a:r>
          </a:p>
          <a:p>
            <a:pPr marL="0" indent="0">
              <a:buNone/>
            </a:pPr>
            <a:r>
              <a:rPr lang="tr-TR" sz="2700" b="1" dirty="0">
                <a:solidFill>
                  <a:schemeClr val="accent6"/>
                </a:solidFill>
                <a:latin typeface="Adobe Garamond Pro Bold" panose="02020702060506020403" pitchFamily="18" charset="0"/>
              </a:rPr>
              <a:t>AT : 12 eğitici/</a:t>
            </a:r>
            <a:r>
              <a:rPr lang="tr-TR" sz="2700" b="1" dirty="0" err="1">
                <a:solidFill>
                  <a:schemeClr val="accent6"/>
                </a:solidFill>
                <a:latin typeface="Adobe Garamond Pro Bold" panose="02020702060506020403" pitchFamily="18" charset="0"/>
              </a:rPr>
              <a:t>formatör</a:t>
            </a:r>
            <a:r>
              <a:rPr lang="tr-TR" sz="2700" b="1" dirty="0">
                <a:solidFill>
                  <a:schemeClr val="accent6"/>
                </a:solidFill>
                <a:latin typeface="Adobe Garamond Pro Bold" panose="02020702060506020403" pitchFamily="18" charset="0"/>
              </a:rPr>
              <a:t>, 30 öğrenci arabulucu </a:t>
            </a:r>
          </a:p>
          <a:p>
            <a:pPr marL="0" indent="0">
              <a:buNone/>
            </a:pPr>
            <a:r>
              <a:rPr lang="tr-TR" sz="2700" b="1" dirty="0">
                <a:solidFill>
                  <a:schemeClr val="accent6"/>
                </a:solidFill>
                <a:latin typeface="Adobe Garamond Pro Bold" panose="02020702060506020403" pitchFamily="18" charset="0"/>
              </a:rPr>
              <a:t>	   5 öğrenci e-öğrenme platformu-5 öğrenci Eğitsel Oyun kullanıcısı</a:t>
            </a:r>
          </a:p>
        </p:txBody>
      </p:sp>
    </p:spTree>
    <p:extLst>
      <p:ext uri="{BB962C8B-B14F-4D97-AF65-F5344CB8AC3E}">
        <p14:creationId xmlns:p14="http://schemas.microsoft.com/office/powerpoint/2010/main" val="374498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425" y="4318503"/>
            <a:ext cx="3076575" cy="2539497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84715" y="983381"/>
            <a:ext cx="10429593" cy="1137082"/>
          </a:xfrm>
        </p:spPr>
        <p:txBody>
          <a:bodyPr>
            <a:normAutofit fontScale="90000"/>
          </a:bodyPr>
          <a:lstStyle/>
          <a:p>
            <a:r>
              <a:rPr lang="tr-TR" sz="40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1- Akran Zorbalığı İyi Uygulamalar Analizi </a:t>
            </a:r>
            <a:r>
              <a:rPr lang="tr-TR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		</a:t>
            </a:r>
            <a:br>
              <a:rPr lang="tr-TR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</a:br>
            <a:r>
              <a:rPr lang="en-US" sz="3200" b="1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AUSTRIAN ASSOCIATION OF INCLUSIVE SOCIETY (AIS)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67553" y="2333907"/>
            <a:ext cx="8653698" cy="3254344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3000" b="1" dirty="0">
                <a:latin typeface="Bahnschrift Light SemiCondensed" panose="020B0502040204020203" pitchFamily="34" charset="0"/>
              </a:rPr>
              <a:t>Her ortak ülke en az 3 iyi uygulama örneği ile katılım sağladı.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3000" b="1" dirty="0">
                <a:latin typeface="Bahnschrift Light SemiCondensed" panose="020B0502040204020203" pitchFamily="34" charset="0"/>
              </a:rPr>
              <a:t>Hazırlanan analizde en az 12 iyi uygulama örneği yer almaktadır.</a:t>
            </a:r>
          </a:p>
        </p:txBody>
      </p:sp>
      <p:sp>
        <p:nvSpPr>
          <p:cNvPr id="4" name="Unvan 3"/>
          <p:cNvSpPr txBox="1">
            <a:spLocks/>
          </p:cNvSpPr>
          <p:nvPr/>
        </p:nvSpPr>
        <p:spPr bwMode="auto">
          <a:xfrm>
            <a:off x="838200" y="77789"/>
            <a:ext cx="10515600" cy="692149"/>
          </a:xfrm>
          <a:prstGeom prst="roundRect">
            <a:avLst>
              <a:gd name="adj" fmla="val 33671"/>
            </a:avLst>
          </a:prstGeom>
          <a:solidFill>
            <a:schemeClr val="accent3">
              <a:lumMod val="65000"/>
              <a:alpha val="3098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tr-TR" sz="4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PROJE ÇIKTILARI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119682"/>
      </p:ext>
    </p:extLst>
  </p:cSld>
  <p:clrMapOvr>
    <a:masterClrMapping/>
  </p:clrMapOvr>
  <p:transition spd="med">
    <p:wip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1021</TotalTime>
  <Words>1011</Words>
  <Application>Microsoft Office PowerPoint</Application>
  <PresentationFormat>Geniş ekran</PresentationFormat>
  <Paragraphs>110</Paragraphs>
  <Slides>23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44" baseType="lpstr">
      <vt:lpstr>Adobe Garamond Pro</vt:lpstr>
      <vt:lpstr>Adobe Garamond Pro Bold</vt:lpstr>
      <vt:lpstr>Algerian</vt:lpstr>
      <vt:lpstr>AR DESTINE</vt:lpstr>
      <vt:lpstr>AR JULIAN</vt:lpstr>
      <vt:lpstr>Arial</vt:lpstr>
      <vt:lpstr>Arial Narrow</vt:lpstr>
      <vt:lpstr>Arial Rounded MT Bold</vt:lpstr>
      <vt:lpstr>Bahnschrift</vt:lpstr>
      <vt:lpstr>Bahnschrift Light SemiCondensed</vt:lpstr>
      <vt:lpstr>Calibri</vt:lpstr>
      <vt:lpstr>Cambria</vt:lpstr>
      <vt:lpstr>Candara</vt:lpstr>
      <vt:lpstr>Cooper Std Black</vt:lpstr>
      <vt:lpstr>Copperplate33bc</vt:lpstr>
      <vt:lpstr>Eurostile Bold</vt:lpstr>
      <vt:lpstr>Franklin Gothic Demi</vt:lpstr>
      <vt:lpstr>Franklin Gothic Medium Cond</vt:lpstr>
      <vt:lpstr>Garamond</vt:lpstr>
      <vt:lpstr>Hobo Std</vt:lpstr>
      <vt:lpstr>Organik</vt:lpstr>
      <vt:lpstr>PowerPoint Sunusu</vt:lpstr>
      <vt:lpstr>TANITIM TOPLANTISI 14 EKİM 2021 - ANKARA</vt:lpstr>
      <vt:lpstr>PowerPoint Sunusu</vt:lpstr>
      <vt:lpstr>PROJE HEDEFLERİ</vt:lpstr>
      <vt:lpstr>PowerPoint Sunusu</vt:lpstr>
      <vt:lpstr>PowerPoint Sunusu</vt:lpstr>
      <vt:lpstr>PowerPoint Sunusu</vt:lpstr>
      <vt:lpstr>PowerPoint Sunusu</vt:lpstr>
      <vt:lpstr>1- Akran Zorbalığı İyi Uygulamalar Analizi    AUSTRIAN ASSOCIATION OF INCLUSIVE SOCIETY (AIS)</vt:lpstr>
      <vt:lpstr>2- EĞİTİM MODÜLLERİ BOLU ABANT IZZET BAYSAL UNIVERSITESI</vt:lpstr>
      <vt:lpstr>I- (MÜZAKERECİ) OLARAK EĞİTİLECEK ÖĞRENCİLER İÇİN </vt:lpstr>
      <vt:lpstr>II- ÖĞRETMEN MODÜLÜ</vt:lpstr>
      <vt:lpstr>3- Arabuluculuk / Uzlaştırıcı El Kitabı-ITT LEONARDO DA VINCI</vt:lpstr>
      <vt:lpstr>4- Eğitim Modüllerinin Uygulanması- AltIndag İlçe Milli Eğitim Müdürlüğü</vt:lpstr>
      <vt:lpstr>5- E-Öğrenme Platformu-Altındağ İlçe Milli Eğitim Müdürlüğü</vt:lpstr>
      <vt:lpstr>6- AKADEMİK MAKALELER- UNIVERZA V MARIBORU - Lider</vt:lpstr>
      <vt:lpstr>7- Öğrenciler İçin Hazırlanan Eğitsel Oyun - Altındag İlçe MEM</vt:lpstr>
      <vt:lpstr>PowerPoint Sunusu</vt:lpstr>
      <vt:lpstr>8- Proje Uygulama ve Yaygınlaştırma Planı DEGDER</vt:lpstr>
      <vt:lpstr>OKULLARDA YAPILACAK UYGULAMA</vt:lpstr>
      <vt:lpstr>PowerPoint Sunusu</vt:lpstr>
      <vt:lpstr>ALTINDAĞ İLÇE MİLLÎ EĞİTİM MÜDÜRLÜĞÜ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N.Burak Uçan</dc:creator>
  <cp:lastModifiedBy>Dursun UÇAN</cp:lastModifiedBy>
  <cp:revision>97</cp:revision>
  <dcterms:created xsi:type="dcterms:W3CDTF">2018-09-23T10:10:08Z</dcterms:created>
  <dcterms:modified xsi:type="dcterms:W3CDTF">2021-10-13T18:40:36Z</dcterms:modified>
</cp:coreProperties>
</file>